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8" r:id="rId5"/>
    <p:sldId id="259" r:id="rId6"/>
    <p:sldId id="275" r:id="rId7"/>
    <p:sldId id="450" r:id="rId8"/>
    <p:sldId id="288" r:id="rId9"/>
    <p:sldId id="451" r:id="rId10"/>
    <p:sldId id="273" r:id="rId11"/>
    <p:sldId id="267" r:id="rId12"/>
    <p:sldId id="270" r:id="rId13"/>
    <p:sldId id="303" r:id="rId14"/>
    <p:sldId id="422" r:id="rId15"/>
    <p:sldId id="291" r:id="rId16"/>
    <p:sldId id="277" r:id="rId17"/>
    <p:sldId id="271" r:id="rId18"/>
    <p:sldId id="276" r:id="rId19"/>
    <p:sldId id="274" r:id="rId20"/>
    <p:sldId id="286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A"/>
    <a:srgbClr val="004B8E"/>
    <a:srgbClr val="0085FE"/>
    <a:srgbClr val="0076E2"/>
    <a:srgbClr val="3BA2FF"/>
    <a:srgbClr val="6BB9FF"/>
    <a:srgbClr val="006DD0"/>
    <a:srgbClr val="31AA29"/>
    <a:srgbClr val="0D3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920" autoAdjust="0"/>
  </p:normalViewPr>
  <p:slideViewPr>
    <p:cSldViewPr snapToGrid="0">
      <p:cViewPr varScale="1">
        <p:scale>
          <a:sx n="39" d="100"/>
          <a:sy n="39" d="100"/>
        </p:scale>
        <p:origin x="16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ng, Afzal" userId="5bc5e6e8-3326-4bfe-ba5d-1504c6986422" providerId="ADAL" clId="{718977A7-E898-437E-9F6E-F99F3A994A9B}"/>
    <pc:docChg chg="modSld">
      <pc:chgData name="Aung, Afzal" userId="5bc5e6e8-3326-4bfe-ba5d-1504c6986422" providerId="ADAL" clId="{718977A7-E898-437E-9F6E-F99F3A994A9B}" dt="2025-07-02T23:13:35.837" v="15" actId="6549"/>
      <pc:docMkLst>
        <pc:docMk/>
      </pc:docMkLst>
      <pc:sldChg chg="modNotesTx">
        <pc:chgData name="Aung, Afzal" userId="5bc5e6e8-3326-4bfe-ba5d-1504c6986422" providerId="ADAL" clId="{718977A7-E898-437E-9F6E-F99F3A994A9B}" dt="2025-07-02T23:12:53.192" v="1" actId="6549"/>
        <pc:sldMkLst>
          <pc:docMk/>
          <pc:sldMk cId="441385610" sldId="258"/>
        </pc:sldMkLst>
      </pc:sldChg>
      <pc:sldChg chg="modNotesTx">
        <pc:chgData name="Aung, Afzal" userId="5bc5e6e8-3326-4bfe-ba5d-1504c6986422" providerId="ADAL" clId="{718977A7-E898-437E-9F6E-F99F3A994A9B}" dt="2025-07-02T23:12:49.258" v="0" actId="6549"/>
        <pc:sldMkLst>
          <pc:docMk/>
          <pc:sldMk cId="1801512375" sldId="259"/>
        </pc:sldMkLst>
      </pc:sldChg>
      <pc:sldChg chg="modNotesTx">
        <pc:chgData name="Aung, Afzal" userId="5bc5e6e8-3326-4bfe-ba5d-1504c6986422" providerId="ADAL" clId="{718977A7-E898-437E-9F6E-F99F3A994A9B}" dt="2025-07-02T23:13:12.074" v="7" actId="6549"/>
        <pc:sldMkLst>
          <pc:docMk/>
          <pc:sldMk cId="2520715271" sldId="267"/>
        </pc:sldMkLst>
      </pc:sldChg>
      <pc:sldChg chg="modNotesTx">
        <pc:chgData name="Aung, Afzal" userId="5bc5e6e8-3326-4bfe-ba5d-1504c6986422" providerId="ADAL" clId="{718977A7-E898-437E-9F6E-F99F3A994A9B}" dt="2025-07-02T23:13:16.701" v="8" actId="6549"/>
        <pc:sldMkLst>
          <pc:docMk/>
          <pc:sldMk cId="3887363527" sldId="270"/>
        </pc:sldMkLst>
      </pc:sldChg>
      <pc:sldChg chg="modNotesTx">
        <pc:chgData name="Aung, Afzal" userId="5bc5e6e8-3326-4bfe-ba5d-1504c6986422" providerId="ADAL" clId="{718977A7-E898-437E-9F6E-F99F3A994A9B}" dt="2025-07-02T23:13:32.205" v="13" actId="6549"/>
        <pc:sldMkLst>
          <pc:docMk/>
          <pc:sldMk cId="3051326124" sldId="271"/>
        </pc:sldMkLst>
      </pc:sldChg>
      <pc:sldChg chg="modNotesTx">
        <pc:chgData name="Aung, Afzal" userId="5bc5e6e8-3326-4bfe-ba5d-1504c6986422" providerId="ADAL" clId="{718977A7-E898-437E-9F6E-F99F3A994A9B}" dt="2025-07-02T23:13:06.582" v="6" actId="6549"/>
        <pc:sldMkLst>
          <pc:docMk/>
          <pc:sldMk cId="3492605114" sldId="273"/>
        </pc:sldMkLst>
      </pc:sldChg>
      <pc:sldChg chg="modNotesTx">
        <pc:chgData name="Aung, Afzal" userId="5bc5e6e8-3326-4bfe-ba5d-1504c6986422" providerId="ADAL" clId="{718977A7-E898-437E-9F6E-F99F3A994A9B}" dt="2025-07-02T23:13:35.837" v="15" actId="6549"/>
        <pc:sldMkLst>
          <pc:docMk/>
          <pc:sldMk cId="908559228" sldId="274"/>
        </pc:sldMkLst>
      </pc:sldChg>
      <pc:sldChg chg="modNotesTx">
        <pc:chgData name="Aung, Afzal" userId="5bc5e6e8-3326-4bfe-ba5d-1504c6986422" providerId="ADAL" clId="{718977A7-E898-437E-9F6E-F99F3A994A9B}" dt="2025-07-02T23:12:56.974" v="2" actId="6549"/>
        <pc:sldMkLst>
          <pc:docMk/>
          <pc:sldMk cId="1617421693" sldId="275"/>
        </pc:sldMkLst>
      </pc:sldChg>
      <pc:sldChg chg="modNotesTx">
        <pc:chgData name="Aung, Afzal" userId="5bc5e6e8-3326-4bfe-ba5d-1504c6986422" providerId="ADAL" clId="{718977A7-E898-437E-9F6E-F99F3A994A9B}" dt="2025-07-02T23:13:34.453" v="14" actId="6549"/>
        <pc:sldMkLst>
          <pc:docMk/>
          <pc:sldMk cId="1306933449" sldId="276"/>
        </pc:sldMkLst>
      </pc:sldChg>
      <pc:sldChg chg="modNotesTx">
        <pc:chgData name="Aung, Afzal" userId="5bc5e6e8-3326-4bfe-ba5d-1504c6986422" providerId="ADAL" clId="{718977A7-E898-437E-9F6E-F99F3A994A9B}" dt="2025-07-02T23:13:30.629" v="12" actId="6549"/>
        <pc:sldMkLst>
          <pc:docMk/>
          <pc:sldMk cId="2601523435" sldId="277"/>
        </pc:sldMkLst>
      </pc:sldChg>
      <pc:sldChg chg="modNotesTx">
        <pc:chgData name="Aung, Afzal" userId="5bc5e6e8-3326-4bfe-ba5d-1504c6986422" providerId="ADAL" clId="{718977A7-E898-437E-9F6E-F99F3A994A9B}" dt="2025-07-02T23:13:01.643" v="4" actId="6549"/>
        <pc:sldMkLst>
          <pc:docMk/>
          <pc:sldMk cId="3923465000" sldId="288"/>
        </pc:sldMkLst>
      </pc:sldChg>
      <pc:sldChg chg="modNotesTx">
        <pc:chgData name="Aung, Afzal" userId="5bc5e6e8-3326-4bfe-ba5d-1504c6986422" providerId="ADAL" clId="{718977A7-E898-437E-9F6E-F99F3A994A9B}" dt="2025-07-02T23:13:27.854" v="11" actId="6549"/>
        <pc:sldMkLst>
          <pc:docMk/>
          <pc:sldMk cId="1561186656" sldId="291"/>
        </pc:sldMkLst>
      </pc:sldChg>
      <pc:sldChg chg="modNotesTx">
        <pc:chgData name="Aung, Afzal" userId="5bc5e6e8-3326-4bfe-ba5d-1504c6986422" providerId="ADAL" clId="{718977A7-E898-437E-9F6E-F99F3A994A9B}" dt="2025-07-02T23:13:18.503" v="9" actId="6549"/>
        <pc:sldMkLst>
          <pc:docMk/>
          <pc:sldMk cId="708153472" sldId="303"/>
        </pc:sldMkLst>
      </pc:sldChg>
      <pc:sldChg chg="modNotesTx">
        <pc:chgData name="Aung, Afzal" userId="5bc5e6e8-3326-4bfe-ba5d-1504c6986422" providerId="ADAL" clId="{718977A7-E898-437E-9F6E-F99F3A994A9B}" dt="2025-07-02T23:13:21.771" v="10" actId="6549"/>
        <pc:sldMkLst>
          <pc:docMk/>
          <pc:sldMk cId="2868990752" sldId="422"/>
        </pc:sldMkLst>
      </pc:sldChg>
      <pc:sldChg chg="modNotesTx">
        <pc:chgData name="Aung, Afzal" userId="5bc5e6e8-3326-4bfe-ba5d-1504c6986422" providerId="ADAL" clId="{718977A7-E898-437E-9F6E-F99F3A994A9B}" dt="2025-07-02T23:12:58.509" v="3" actId="6549"/>
        <pc:sldMkLst>
          <pc:docMk/>
          <pc:sldMk cId="2469135901" sldId="450"/>
        </pc:sldMkLst>
      </pc:sldChg>
      <pc:sldChg chg="modNotesTx">
        <pc:chgData name="Aung, Afzal" userId="5bc5e6e8-3326-4bfe-ba5d-1504c6986422" providerId="ADAL" clId="{718977A7-E898-437E-9F6E-F99F3A994A9B}" dt="2025-07-02T23:13:04.123" v="5" actId="6549"/>
        <pc:sldMkLst>
          <pc:docMk/>
          <pc:sldMk cId="709462970" sldId="45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walman\Downloads\Population_Projection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Population_Projections!$H$7</c:f>
              <c:strCache>
                <c:ptCount val="1"/>
                <c:pt idx="0">
                  <c:v>65+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Population_Projections!$A$8:$A$11</c:f>
              <c:numCache>
                <c:formatCode>General</c:formatCode>
                <c:ptCount val="4"/>
                <c:pt idx="0">
                  <c:v>2015</c:v>
                </c:pt>
                <c:pt idx="1">
                  <c:v>2025</c:v>
                </c:pt>
                <c:pt idx="2">
                  <c:v>2035</c:v>
                </c:pt>
                <c:pt idx="3">
                  <c:v>2045</c:v>
                </c:pt>
              </c:numCache>
            </c:numRef>
          </c:cat>
          <c:val>
            <c:numRef>
              <c:f>Population_Projections!$H$8:$H$11</c:f>
              <c:numCache>
                <c:formatCode>#,##0</c:formatCode>
                <c:ptCount val="4"/>
                <c:pt idx="0">
                  <c:v>812892</c:v>
                </c:pt>
                <c:pt idx="1">
                  <c:v>1162507</c:v>
                </c:pt>
                <c:pt idx="2">
                  <c:v>1446034</c:v>
                </c:pt>
                <c:pt idx="3">
                  <c:v>1596876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7-4EAE-A5CE-B27ACEC11A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130022463"/>
        <c:axId val="1130021983"/>
      </c:barChart>
      <c:catAx>
        <c:axId val="11300224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021983"/>
        <c:crosses val="autoZero"/>
        <c:auto val="1"/>
        <c:lblAlgn val="ctr"/>
        <c:lblOffset val="100"/>
        <c:noMultiLvlLbl val="0"/>
      </c:catAx>
      <c:valAx>
        <c:axId val="113002198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130022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6D244-8DC1-4B82-9885-0AB0B2B41DC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B725B-B7C5-42C7-BC36-3949A43B71C4}">
      <dgm:prSet phldrT="[Text]" custT="1"/>
      <dgm:spPr/>
      <dgm:t>
        <a:bodyPr/>
        <a:lstStyle/>
        <a:p>
          <a:r>
            <a:rPr lang="en-US" sz="24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251</a:t>
          </a: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24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dedicated buses</a:t>
          </a:r>
        </a:p>
      </dgm:t>
    </dgm:pt>
    <dgm:pt modelId="{FAD4D721-7F1A-4DCA-848F-7B182D84C761}" type="parTrans" cxnId="{5B9CA522-B203-4CAF-89E9-337CE2BEE47D}">
      <dgm:prSet/>
      <dgm:spPr/>
      <dgm:t>
        <a:bodyPr/>
        <a:lstStyle/>
        <a:p>
          <a:endParaRPr lang="en-US"/>
        </a:p>
      </dgm:t>
    </dgm:pt>
    <dgm:pt modelId="{A965BF81-1F49-4DE5-9952-3043F88DD9BB}" type="sibTrans" cxnId="{5B9CA522-B203-4CAF-89E9-337CE2BEE47D}">
      <dgm:prSet/>
      <dgm:spPr/>
      <dgm:t>
        <a:bodyPr/>
        <a:lstStyle/>
        <a:p>
          <a:endParaRPr lang="en-US"/>
        </a:p>
      </dgm:t>
    </dgm:pt>
    <dgm:pt modelId="{E0A22D3A-CD5A-4708-8A54-CB8CF091C4C8}">
      <dgm:prSet phldrT="[Text]" custT="1"/>
      <dgm:spPr/>
      <dgm:t>
        <a:bodyPr/>
        <a:lstStyle/>
        <a:p>
          <a:r>
            <a:rPr lang="en-US" sz="24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29</a:t>
          </a:r>
          <a:br>
            <a:rPr lang="en-US" sz="24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communities</a:t>
          </a:r>
        </a:p>
      </dgm:t>
    </dgm:pt>
    <dgm:pt modelId="{939A8CBB-414B-4226-AEF0-01E702B439D8}" type="parTrans" cxnId="{0BC926D0-EC94-4DC9-B62D-F14FB92D723D}">
      <dgm:prSet/>
      <dgm:spPr/>
      <dgm:t>
        <a:bodyPr/>
        <a:lstStyle/>
        <a:p>
          <a:endParaRPr lang="en-US"/>
        </a:p>
      </dgm:t>
    </dgm:pt>
    <dgm:pt modelId="{C6400F7E-2828-44A5-9664-805440D5C5A1}" type="sibTrans" cxnId="{0BC926D0-EC94-4DC9-B62D-F14FB92D723D}">
      <dgm:prSet/>
      <dgm:spPr/>
      <dgm:t>
        <a:bodyPr/>
        <a:lstStyle/>
        <a:p>
          <a:endParaRPr lang="en-US"/>
        </a:p>
      </dgm:t>
    </dgm:pt>
    <dgm:pt modelId="{B25F549C-75D7-4957-AA0E-85393B1AC2D9}">
      <dgm:prSet phldrT="[Text]" custT="1"/>
      <dgm:spPr/>
      <dgm:t>
        <a:bodyPr/>
        <a:lstStyle/>
        <a:p>
          <a:r>
            <a:rPr lang="en-US" sz="24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17,934</a:t>
          </a:r>
          <a:br>
            <a:rPr lang="en-US" sz="24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active clients</a:t>
          </a:r>
        </a:p>
      </dgm:t>
    </dgm:pt>
    <dgm:pt modelId="{DA3F41F5-0DB4-4E5A-B49E-F7D9734AD053}" type="parTrans" cxnId="{2B1C463C-34D1-48FD-A49E-A13FF488C1FC}">
      <dgm:prSet/>
      <dgm:spPr/>
      <dgm:t>
        <a:bodyPr/>
        <a:lstStyle/>
        <a:p>
          <a:endParaRPr lang="en-US"/>
        </a:p>
      </dgm:t>
    </dgm:pt>
    <dgm:pt modelId="{17A5E7FC-E3AB-478D-80B9-5075A3170374}" type="sibTrans" cxnId="{2B1C463C-34D1-48FD-A49E-A13FF488C1FC}">
      <dgm:prSet/>
      <dgm:spPr/>
      <dgm:t>
        <a:bodyPr/>
        <a:lstStyle/>
        <a:p>
          <a:endParaRPr lang="en-US"/>
        </a:p>
      </dgm:t>
    </dgm:pt>
    <dgm:pt modelId="{1CBAF794-8339-4567-ABC9-18D12543FD31}" type="pres">
      <dgm:prSet presAssocID="{ECE6D244-8DC1-4B82-9885-0AB0B2B41DC8}" presName="Name0" presStyleCnt="0">
        <dgm:presLayoutVars>
          <dgm:dir/>
          <dgm:resizeHandles val="exact"/>
        </dgm:presLayoutVars>
      </dgm:prSet>
      <dgm:spPr/>
    </dgm:pt>
    <dgm:pt modelId="{E2FF6D95-709B-4A69-92BC-0E88900D6299}" type="pres">
      <dgm:prSet presAssocID="{B38B725B-B7C5-42C7-BC36-3949A43B71C4}" presName="compNode" presStyleCnt="0"/>
      <dgm:spPr/>
    </dgm:pt>
    <dgm:pt modelId="{266DC8E0-7C63-417E-A76F-1A39254384A9}" type="pres">
      <dgm:prSet presAssocID="{B38B725B-B7C5-42C7-BC36-3949A43B71C4}" presName="pict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us with solid fill"/>
        </a:ext>
      </dgm:extLst>
    </dgm:pt>
    <dgm:pt modelId="{32BDB6A0-8F89-47C9-9652-C0C9F3EF6A39}" type="pres">
      <dgm:prSet presAssocID="{B38B725B-B7C5-42C7-BC36-3949A43B71C4}" presName="textRect" presStyleLbl="revTx" presStyleIdx="0" presStyleCnt="3">
        <dgm:presLayoutVars>
          <dgm:bulletEnabled val="1"/>
        </dgm:presLayoutVars>
      </dgm:prSet>
      <dgm:spPr/>
    </dgm:pt>
    <dgm:pt modelId="{67F90808-90BF-47F3-9FBC-027DE595BCC6}" type="pres">
      <dgm:prSet presAssocID="{A965BF81-1F49-4DE5-9952-3043F88DD9BB}" presName="sibTrans" presStyleLbl="sibTrans2D1" presStyleIdx="0" presStyleCnt="0"/>
      <dgm:spPr/>
    </dgm:pt>
    <dgm:pt modelId="{3F606E13-26AE-4FA7-B82C-EEAC4C4603BF}" type="pres">
      <dgm:prSet presAssocID="{E0A22D3A-CD5A-4708-8A54-CB8CF091C4C8}" presName="compNode" presStyleCnt="0"/>
      <dgm:spPr/>
    </dgm:pt>
    <dgm:pt modelId="{A9858290-8ACD-4E02-85D9-3D3647653DF1}" type="pres">
      <dgm:prSet presAssocID="{E0A22D3A-CD5A-4708-8A54-CB8CF091C4C8}" presName="pict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Neighborhood with solid fill"/>
        </a:ext>
      </dgm:extLst>
    </dgm:pt>
    <dgm:pt modelId="{447505A4-F134-4FB3-84A6-F26B7729EA1E}" type="pres">
      <dgm:prSet presAssocID="{E0A22D3A-CD5A-4708-8A54-CB8CF091C4C8}" presName="textRect" presStyleLbl="revTx" presStyleIdx="1" presStyleCnt="3">
        <dgm:presLayoutVars>
          <dgm:bulletEnabled val="1"/>
        </dgm:presLayoutVars>
      </dgm:prSet>
      <dgm:spPr/>
    </dgm:pt>
    <dgm:pt modelId="{16360F8B-35BD-43F8-BC4D-B94F1CE648C8}" type="pres">
      <dgm:prSet presAssocID="{C6400F7E-2828-44A5-9664-805440D5C5A1}" presName="sibTrans" presStyleLbl="sibTrans2D1" presStyleIdx="0" presStyleCnt="0"/>
      <dgm:spPr/>
    </dgm:pt>
    <dgm:pt modelId="{16C11A0C-BAF8-46FF-8C57-42A0FBF70907}" type="pres">
      <dgm:prSet presAssocID="{B25F549C-75D7-4957-AA0E-85393B1AC2D9}" presName="compNode" presStyleCnt="0"/>
      <dgm:spPr/>
    </dgm:pt>
    <dgm:pt modelId="{F1FFE7C0-B854-4529-8694-8B02161ED7DE}" type="pres">
      <dgm:prSet presAssocID="{B25F549C-75D7-4957-AA0E-85393B1AC2D9}" presName="pict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Universal access with solid fill"/>
        </a:ext>
      </dgm:extLst>
    </dgm:pt>
    <dgm:pt modelId="{961188E5-0426-4F2B-845C-44C0EB228BDB}" type="pres">
      <dgm:prSet presAssocID="{B25F549C-75D7-4957-AA0E-85393B1AC2D9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1527D115-C18A-4837-A51F-FBE0CA65E852}" type="presOf" srcId="{B38B725B-B7C5-42C7-BC36-3949A43B71C4}" destId="{32BDB6A0-8F89-47C9-9652-C0C9F3EF6A39}" srcOrd="0" destOrd="0" presId="urn:microsoft.com/office/officeart/2005/8/layout/pList1"/>
    <dgm:cxn modelId="{4FA87F17-96C4-44C6-A4E3-942E4AB8338F}" type="presOf" srcId="{E0A22D3A-CD5A-4708-8A54-CB8CF091C4C8}" destId="{447505A4-F134-4FB3-84A6-F26B7729EA1E}" srcOrd="0" destOrd="0" presId="urn:microsoft.com/office/officeart/2005/8/layout/pList1"/>
    <dgm:cxn modelId="{5B9CA522-B203-4CAF-89E9-337CE2BEE47D}" srcId="{ECE6D244-8DC1-4B82-9885-0AB0B2B41DC8}" destId="{B38B725B-B7C5-42C7-BC36-3949A43B71C4}" srcOrd="0" destOrd="0" parTransId="{FAD4D721-7F1A-4DCA-848F-7B182D84C761}" sibTransId="{A965BF81-1F49-4DE5-9952-3043F88DD9BB}"/>
    <dgm:cxn modelId="{E119AB2E-3DEE-4BD2-9A6D-A1A3C558A628}" type="presOf" srcId="{ECE6D244-8DC1-4B82-9885-0AB0B2B41DC8}" destId="{1CBAF794-8339-4567-ABC9-18D12543FD31}" srcOrd="0" destOrd="0" presId="urn:microsoft.com/office/officeart/2005/8/layout/pList1"/>
    <dgm:cxn modelId="{2B1C463C-34D1-48FD-A49E-A13FF488C1FC}" srcId="{ECE6D244-8DC1-4B82-9885-0AB0B2B41DC8}" destId="{B25F549C-75D7-4957-AA0E-85393B1AC2D9}" srcOrd="2" destOrd="0" parTransId="{DA3F41F5-0DB4-4E5A-B49E-F7D9734AD053}" sibTransId="{17A5E7FC-E3AB-478D-80B9-5075A3170374}"/>
    <dgm:cxn modelId="{BD4F527A-8900-4480-8CF5-0C5B154FA2A1}" type="presOf" srcId="{C6400F7E-2828-44A5-9664-805440D5C5A1}" destId="{16360F8B-35BD-43F8-BC4D-B94F1CE648C8}" srcOrd="0" destOrd="0" presId="urn:microsoft.com/office/officeart/2005/8/layout/pList1"/>
    <dgm:cxn modelId="{0BC926D0-EC94-4DC9-B62D-F14FB92D723D}" srcId="{ECE6D244-8DC1-4B82-9885-0AB0B2B41DC8}" destId="{E0A22D3A-CD5A-4708-8A54-CB8CF091C4C8}" srcOrd="1" destOrd="0" parTransId="{939A8CBB-414B-4226-AEF0-01E702B439D8}" sibTransId="{C6400F7E-2828-44A5-9664-805440D5C5A1}"/>
    <dgm:cxn modelId="{6E3B80D3-D9CA-4FB6-AF07-D0C027B07DFF}" type="presOf" srcId="{B25F549C-75D7-4957-AA0E-85393B1AC2D9}" destId="{961188E5-0426-4F2B-845C-44C0EB228BDB}" srcOrd="0" destOrd="0" presId="urn:microsoft.com/office/officeart/2005/8/layout/pList1"/>
    <dgm:cxn modelId="{1ED91AFD-12D6-4E0B-A5EE-2DC288322DBA}" type="presOf" srcId="{A965BF81-1F49-4DE5-9952-3043F88DD9BB}" destId="{67F90808-90BF-47F3-9FBC-027DE595BCC6}" srcOrd="0" destOrd="0" presId="urn:microsoft.com/office/officeart/2005/8/layout/pList1"/>
    <dgm:cxn modelId="{4E384B91-B044-4275-B013-B734C228D430}" type="presParOf" srcId="{1CBAF794-8339-4567-ABC9-18D12543FD31}" destId="{E2FF6D95-709B-4A69-92BC-0E88900D6299}" srcOrd="0" destOrd="0" presId="urn:microsoft.com/office/officeart/2005/8/layout/pList1"/>
    <dgm:cxn modelId="{E8C6F4EE-C706-4808-AB38-81E740092767}" type="presParOf" srcId="{E2FF6D95-709B-4A69-92BC-0E88900D6299}" destId="{266DC8E0-7C63-417E-A76F-1A39254384A9}" srcOrd="0" destOrd="0" presId="urn:microsoft.com/office/officeart/2005/8/layout/pList1"/>
    <dgm:cxn modelId="{86D5E7C8-D9D1-4877-8255-50E3974EC8F4}" type="presParOf" srcId="{E2FF6D95-709B-4A69-92BC-0E88900D6299}" destId="{32BDB6A0-8F89-47C9-9652-C0C9F3EF6A39}" srcOrd="1" destOrd="0" presId="urn:microsoft.com/office/officeart/2005/8/layout/pList1"/>
    <dgm:cxn modelId="{7C321ABD-C174-4B2D-8CEF-1CF8BDACCB04}" type="presParOf" srcId="{1CBAF794-8339-4567-ABC9-18D12543FD31}" destId="{67F90808-90BF-47F3-9FBC-027DE595BCC6}" srcOrd="1" destOrd="0" presId="urn:microsoft.com/office/officeart/2005/8/layout/pList1"/>
    <dgm:cxn modelId="{FD0AFD43-DE75-4B36-8921-4C36A97FF22C}" type="presParOf" srcId="{1CBAF794-8339-4567-ABC9-18D12543FD31}" destId="{3F606E13-26AE-4FA7-B82C-EEAC4C4603BF}" srcOrd="2" destOrd="0" presId="urn:microsoft.com/office/officeart/2005/8/layout/pList1"/>
    <dgm:cxn modelId="{5B896B34-EE88-4A31-9E90-36B776F1E1FC}" type="presParOf" srcId="{3F606E13-26AE-4FA7-B82C-EEAC4C4603BF}" destId="{A9858290-8ACD-4E02-85D9-3D3647653DF1}" srcOrd="0" destOrd="0" presId="urn:microsoft.com/office/officeart/2005/8/layout/pList1"/>
    <dgm:cxn modelId="{744FD1D9-76D0-4AE3-BA86-E4F8BB05F12C}" type="presParOf" srcId="{3F606E13-26AE-4FA7-B82C-EEAC4C4603BF}" destId="{447505A4-F134-4FB3-84A6-F26B7729EA1E}" srcOrd="1" destOrd="0" presId="urn:microsoft.com/office/officeart/2005/8/layout/pList1"/>
    <dgm:cxn modelId="{A2BC87AC-BB50-42E0-AF38-97B2257D436E}" type="presParOf" srcId="{1CBAF794-8339-4567-ABC9-18D12543FD31}" destId="{16360F8B-35BD-43F8-BC4D-B94F1CE648C8}" srcOrd="3" destOrd="0" presId="urn:microsoft.com/office/officeart/2005/8/layout/pList1"/>
    <dgm:cxn modelId="{BA005F76-5CD1-4758-A295-3022A4CB64EF}" type="presParOf" srcId="{1CBAF794-8339-4567-ABC9-18D12543FD31}" destId="{16C11A0C-BAF8-46FF-8C57-42A0FBF70907}" srcOrd="4" destOrd="0" presId="urn:microsoft.com/office/officeart/2005/8/layout/pList1"/>
    <dgm:cxn modelId="{1C8BCC75-4E5D-4BD5-8911-E091D28BE5FB}" type="presParOf" srcId="{16C11A0C-BAF8-46FF-8C57-42A0FBF70907}" destId="{F1FFE7C0-B854-4529-8694-8B02161ED7DE}" srcOrd="0" destOrd="0" presId="urn:microsoft.com/office/officeart/2005/8/layout/pList1"/>
    <dgm:cxn modelId="{4F699E6F-2F71-4023-B481-7605A98B8D73}" type="presParOf" srcId="{16C11A0C-BAF8-46FF-8C57-42A0FBF70907}" destId="{961188E5-0426-4F2B-845C-44C0EB228BD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DC8E0-7C63-417E-A76F-1A39254384A9}">
      <dsp:nvSpPr>
        <dsp:cNvPr id="0" name=""/>
        <dsp:cNvSpPr/>
      </dsp:nvSpPr>
      <dsp:spPr>
        <a:xfrm>
          <a:off x="1623" y="630272"/>
          <a:ext cx="2575781" cy="1774713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DB6A0-8F89-47C9-9652-C0C9F3EF6A39}">
      <dsp:nvSpPr>
        <dsp:cNvPr id="0" name=""/>
        <dsp:cNvSpPr/>
      </dsp:nvSpPr>
      <dsp:spPr>
        <a:xfrm>
          <a:off x="1623" y="2404985"/>
          <a:ext cx="2575781" cy="95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251</a:t>
          </a: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 </a:t>
          </a:r>
          <a:b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dedicated buses</a:t>
          </a:r>
        </a:p>
      </dsp:txBody>
      <dsp:txXfrm>
        <a:off x="1623" y="2404985"/>
        <a:ext cx="2575781" cy="955614"/>
      </dsp:txXfrm>
    </dsp:sp>
    <dsp:sp modelId="{A9858290-8ACD-4E02-85D9-3D3647653DF1}">
      <dsp:nvSpPr>
        <dsp:cNvPr id="0" name=""/>
        <dsp:cNvSpPr/>
      </dsp:nvSpPr>
      <dsp:spPr>
        <a:xfrm>
          <a:off x="2835090" y="630272"/>
          <a:ext cx="2575781" cy="1774713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505A4-F134-4FB3-84A6-F26B7729EA1E}">
      <dsp:nvSpPr>
        <dsp:cNvPr id="0" name=""/>
        <dsp:cNvSpPr/>
      </dsp:nvSpPr>
      <dsp:spPr>
        <a:xfrm>
          <a:off x="2835090" y="2404985"/>
          <a:ext cx="2575781" cy="95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29</a:t>
          </a:r>
          <a:b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communities</a:t>
          </a:r>
        </a:p>
      </dsp:txBody>
      <dsp:txXfrm>
        <a:off x="2835090" y="2404985"/>
        <a:ext cx="2575781" cy="955614"/>
      </dsp:txXfrm>
    </dsp:sp>
    <dsp:sp modelId="{F1FFE7C0-B854-4529-8694-8B02161ED7DE}">
      <dsp:nvSpPr>
        <dsp:cNvPr id="0" name=""/>
        <dsp:cNvSpPr/>
      </dsp:nvSpPr>
      <dsp:spPr>
        <a:xfrm>
          <a:off x="5668558" y="630272"/>
          <a:ext cx="2575781" cy="1774713"/>
        </a:xfrm>
        <a:prstGeom prst="round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188E5-0426-4F2B-845C-44C0EB228BDB}">
      <dsp:nvSpPr>
        <dsp:cNvPr id="0" name=""/>
        <dsp:cNvSpPr/>
      </dsp:nvSpPr>
      <dsp:spPr>
        <a:xfrm>
          <a:off x="5668558" y="2404985"/>
          <a:ext cx="2575781" cy="955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17,934</a:t>
          </a:r>
          <a:b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active clients</a:t>
          </a:r>
        </a:p>
      </dsp:txBody>
      <dsp:txXfrm>
        <a:off x="5668558" y="2404985"/>
        <a:ext cx="2575781" cy="955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A29730-4A7D-BE44-B153-6EBDBBE67BBD}" type="datetime1">
              <a:rPr lang="en-US"/>
              <a:pPr/>
              <a:t>7/2/2025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1D1443-DD95-7240-A246-FEBD6F6035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00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0E4FB-B305-9441-A0A8-0541D0836A25}" type="datetime1">
              <a:rPr lang="en-US"/>
              <a:pPr/>
              <a:t>7/2/2025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DC3B71-79F7-674C-A99F-47D313EDA2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56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12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04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31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04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FBE9C-6EEA-7AA2-4E84-38792B506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983FA-1191-9B1D-F2A9-2D83149182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863EE-4F4D-A14C-4E72-12B13E043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B266B-DFCB-214B-DA3D-D356CC794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8F975-F2BB-4F4C-AAFB-3C09F05243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0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78930-E3D2-71F1-30F8-E231414DC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38516E-9160-311C-09CC-52C0BE193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7B5BE0-E624-3A1E-ECC0-A494C0BC80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398DD-DD70-589D-190F-224E95F26B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8F975-F2BB-4F4C-AAFB-3C09F05243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99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00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4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78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0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0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2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5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DC3B71-79F7-674C-A99F-47D313EDA216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5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4D8F-6AB6-69B3-D7C1-8A308AFD8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519207-1461-EA0F-786A-0746C94C8E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91BA9-90C1-B653-A9D0-B4C9C566C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D9818-C3D2-4253-0207-AC2F4CD7F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8F975-F2BB-4F4C-AAFB-3C09F05243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2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dirty="0">
              <a:ea typeface="ヒラギノ角ゴ Pro W3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8F975-F2BB-4F4C-AAFB-3C09F05243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00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98F975-F2BB-4F4C-AAFB-3C09F05243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5E6275-AD68-6948-B400-2B34C96DDCAC}" type="datetime1">
              <a:rPr lang="en-CA" smtClean="0"/>
              <a:t>2025-07-02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D301-5878-CA45-BEF8-30D735B9E4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2E8BA-0598-0245-AED4-157581B51F64}" type="datetime1">
              <a:rPr lang="en-CA" smtClean="0"/>
              <a:t>2025-07-02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06698-BBD3-4F4D-A1CA-5DF9FB374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B8B11F-C266-5045-9BF7-3DC4E578BD8E}" type="datetime1">
              <a:rPr lang="en-CA" smtClean="0"/>
              <a:t>2025-07-02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1B7CF-C987-F047-82C7-5DE547AE40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3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679C6-49E8-6F4C-9F66-6F597FB84222}" type="datetime1">
              <a:rPr lang="en-CA" smtClean="0"/>
              <a:t>2025-07-02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CA8CD-4B62-F145-9885-8E226B9667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5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0CD0F0-6307-F842-A13D-DA6A4CC54D7B}" type="datetime1">
              <a:rPr lang="en-CA" smtClean="0"/>
              <a:t>2025-07-02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7AC7F-43BE-8D48-8759-321662FCF4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65C0F-8276-9841-8234-3CF847F56371}" type="datetime1">
              <a:rPr lang="en-CA" smtClean="0"/>
              <a:t>2025-07-02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4DFB7-0BF2-4E44-899D-C4449B85B3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096000"/>
            <a:ext cx="2844800" cy="2603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021E07F-E111-CB4B-9CC6-961CAAB712A8}" type="datetime1">
              <a:rPr lang="en-CA" smtClean="0"/>
              <a:pPr/>
              <a:t>2025-07-02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EDF0F58-E090-BE49-864C-7187F856CB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D387A"/>
          </a:solidFill>
          <a:latin typeface="Arial"/>
          <a:ea typeface="ヒラギノ角ゴ Pro W3" pitchFamily="-112" charset="-128"/>
          <a:cs typeface="ヒラギノ角ゴ Pro W3" pitchFamily="-112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  <a:cs typeface="ヒラギノ角ゴ Pro W3" pitchFamily="-112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D387A"/>
          </a:solidFill>
          <a:latin typeface="Arial" pitchFamily="-112" charset="0"/>
          <a:ea typeface="ヒラギノ角ゴ Pro W3" pitchFamily="-112" charset="-128"/>
        </a:defRPr>
      </a:lvl9pPr>
    </p:titleStyle>
    <p:bodyStyle>
      <a:lvl1pPr marL="230188" indent="-230188" algn="l" defTabSz="457200" rtl="0" eaLnBrk="1" fontAlgn="base" hangingPunct="1">
        <a:spcBef>
          <a:spcPct val="20000"/>
        </a:spcBef>
        <a:spcAft>
          <a:spcPct val="0"/>
        </a:spcAft>
        <a:buClr>
          <a:srgbClr val="31AA29"/>
        </a:buClr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684213" indent="-227013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LucidaGrande" charset="0"/>
        <a:buChar char="-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9FC2"/>
        </a:buClr>
        <a:buFont typeface="LucidaGrande" charset="0"/>
        <a:buChar char="-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  <a:lumOff val="50000"/>
          </a:schemeClr>
        </a:buClr>
        <a:buFont typeface="Wingdings" charset="0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6066B8-2ED5-B545-B9CF-1B36A05C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43950" y="5229201"/>
            <a:ext cx="8064896" cy="1008112"/>
          </a:xfrm>
        </p:spPr>
        <p:txBody>
          <a:bodyPr anchor="t">
            <a:normAutofit/>
          </a:bodyPr>
          <a:lstStyle/>
          <a:p>
            <a:r>
              <a:rPr lang="en-US" cap="all">
                <a:solidFill>
                  <a:srgbClr val="898989"/>
                </a:solidFill>
                <a:latin typeface="Arial"/>
                <a:cs typeface="Arial"/>
              </a:rPr>
              <a:t>July 2025</a:t>
            </a:r>
          </a:p>
        </p:txBody>
      </p:sp>
      <p:sp>
        <p:nvSpPr>
          <p:cNvPr id="15364" name="Title 3"/>
          <p:cNvSpPr>
            <a:spLocks noGrp="1"/>
          </p:cNvSpPr>
          <p:nvPr>
            <p:ph type="title"/>
          </p:nvPr>
        </p:nvSpPr>
        <p:spPr>
          <a:xfrm>
            <a:off x="643950" y="3861049"/>
            <a:ext cx="10830874" cy="1008112"/>
          </a:xfrm>
        </p:spPr>
        <p:txBody>
          <a:bodyPr anchor="b"/>
          <a:lstStyle/>
          <a:p>
            <a:pPr eaLnBrk="1" hangingPunct="1"/>
            <a:r>
              <a:rPr lang="en-US" sz="3400" cap="none">
                <a:latin typeface="Arial" charset="0"/>
                <a:ea typeface="ヒラギノ角ゴ Pro W3" charset="0"/>
                <a:cs typeface="ヒラギノ角ゴ Pro W3" charset="0"/>
              </a:rPr>
              <a:t>Seniors in Transit: Adapting to an Aging Population</a:t>
            </a:r>
          </a:p>
        </p:txBody>
      </p:sp>
    </p:spTree>
    <p:extLst>
      <p:ext uri="{BB962C8B-B14F-4D97-AF65-F5344CB8AC3E}">
        <p14:creationId xmlns:p14="http://schemas.microsoft.com/office/powerpoint/2010/main" val="441385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87AE1-4172-5D0F-CAA5-A8A1C4046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7B0E-605A-CDDD-3AA0-1B4AC50D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8" y="384174"/>
            <a:ext cx="11104418" cy="1325563"/>
          </a:xfrm>
        </p:spPr>
        <p:txBody>
          <a:bodyPr>
            <a:normAutofit/>
          </a:bodyPr>
          <a:lstStyle/>
          <a:p>
            <a:pPr algn="l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i="0">
                <a:solidFill>
                  <a:srgbClr val="000000"/>
                </a:solidFill>
                <a:effectLst/>
              </a:rPr>
              <a:t> </a:t>
            </a:r>
            <a:r>
              <a:rPr lang="en-US" i="0">
                <a:effectLst/>
              </a:rPr>
              <a:t>Key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D05B9-1054-CA57-B223-3BC623E65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732654"/>
            <a:ext cx="10515600" cy="39895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Physical</a:t>
            </a:r>
            <a:r>
              <a:rPr lang="en-US" sz="2800" b="0" i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: Mobility limitations necessitating features like low-floor buses and ramps​ 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Sensory</a:t>
            </a:r>
            <a:r>
              <a:rPr lang="en-US" sz="2800" b="0" i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: Hearing and vision impairments requiring clear audible and visual signals​ 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Cognitive</a:t>
            </a:r>
            <a:r>
              <a:rPr lang="en-US" sz="2800" b="0" i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: Difficulties with complex transit systems and schedules</a:t>
            </a:r>
          </a:p>
          <a:p>
            <a:pPr lvl="1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Emotional</a:t>
            </a:r>
            <a:r>
              <a:rPr lang="en-US" sz="2800" b="0" i="0">
                <a:solidFill>
                  <a:srgbClr val="000000"/>
                </a:solidFill>
                <a:effectLst/>
                <a:latin typeface="Calibri"/>
                <a:ea typeface="Calibri"/>
                <a:cs typeface="Arial"/>
              </a:rPr>
              <a:t>: Anxiety related to transfers and unfamiliar technology, safety at exchanges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5505F-695F-5CA3-3619-9F27E8E7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C854-93EE-4CE9-8C7B-2F87B9336F91}" type="slidenum">
              <a:rPr lang="en-US" smtClean="0"/>
              <a:t>9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A69C46-A0D4-1E35-EF7B-174C8598D353}"/>
              </a:ext>
            </a:extLst>
          </p:cNvPr>
          <p:cNvCxnSpPr/>
          <p:nvPr/>
        </p:nvCxnSpPr>
        <p:spPr>
          <a:xfrm>
            <a:off x="590204" y="1438102"/>
            <a:ext cx="11255433" cy="0"/>
          </a:xfrm>
          <a:prstGeom prst="line">
            <a:avLst/>
          </a:prstGeom>
          <a:ln w="12700">
            <a:solidFill>
              <a:srgbClr val="009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15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C38B-68CF-B5B9-1196-C4BEC927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Transit Services</a:t>
            </a:r>
            <a:endParaRPr lang="en-US" sz="3600" b="0"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A44AE-F322-E209-5697-5B22AA189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47363"/>
            <a:ext cx="9472053" cy="43434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1600" b="1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Conventional Transit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Fixed routes &amp; schedules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Mainly urban settings</a:t>
            </a:r>
          </a:p>
          <a:p>
            <a:pPr marL="0" indent="0">
              <a:spcBef>
                <a:spcPct val="0"/>
              </a:spcBef>
              <a:buFontTx/>
              <a:buChar char="•"/>
              <a:defRPr/>
            </a:pPr>
            <a:endParaRPr lang="en-US" sz="800">
              <a:solidFill>
                <a:srgbClr val="555555"/>
              </a:solidFill>
              <a:latin typeface="Aptos" panose="020B00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1600" b="1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Custom Transit (</a:t>
            </a:r>
            <a:r>
              <a:rPr lang="en-US" sz="1600" b="1" err="1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handyDART</a:t>
            </a:r>
            <a:r>
              <a:rPr lang="en-US" sz="1600" b="1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)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Door to door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Demand responsive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For those who cannot access conventional 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Links to taxi programs</a:t>
            </a:r>
          </a:p>
          <a:p>
            <a:pPr marL="0" indent="0">
              <a:spcBef>
                <a:spcPct val="0"/>
              </a:spcBef>
              <a:buFontTx/>
              <a:buChar char="•"/>
              <a:defRPr/>
            </a:pPr>
            <a:endParaRPr lang="en-US" sz="800">
              <a:solidFill>
                <a:srgbClr val="555555"/>
              </a:solidFill>
              <a:latin typeface="Aptos" panose="020B00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99CC00"/>
              </a:buClr>
              <a:buNone/>
              <a:defRPr/>
            </a:pPr>
            <a:r>
              <a:rPr lang="en-US" sz="1600" b="1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Paratransit &amp; OnDemand  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Flexible routing and schedules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Light duty accessible vehicles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Small towns, rural communities, low ridership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800">
              <a:solidFill>
                <a:srgbClr val="555555"/>
              </a:solidFill>
              <a:latin typeface="Aptos" panose="020B0004020202020204" pitchFamily="34" charset="0"/>
              <a:ea typeface="ヒラギノ角ゴ Pro W3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Clr>
                <a:srgbClr val="99CC00"/>
              </a:buClr>
              <a:buNone/>
              <a:defRPr/>
            </a:pPr>
            <a:r>
              <a:rPr lang="en-US" sz="1600" b="1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Health Connections  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Paratransit service funded by Health Authority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Provides access to medical appointments</a:t>
            </a:r>
          </a:p>
          <a:p>
            <a:pPr marL="285750" indent="-28575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1600">
                <a:solidFill>
                  <a:srgbClr val="555555"/>
                </a:solidFill>
                <a:latin typeface="Aptos"/>
                <a:ea typeface="ヒラギノ角ゴ Pro W3"/>
                <a:cs typeface="Arial"/>
              </a:rPr>
              <a:t>Small towns, and rural communities</a:t>
            </a:r>
            <a:endParaRPr lang="en-US">
              <a:latin typeface="Aptos"/>
              <a:ea typeface="ヒラギノ角ゴ Pro W3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AA7A8-3F76-31D6-5D0E-3D5015C85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698-BBD3-4F4D-A1CA-5DF9FB374063}" type="slidenum">
              <a:rPr lang="en-US"/>
              <a:pPr/>
              <a:t>10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71CE3D-B011-645F-AA00-1A7FA81C3579}"/>
              </a:ext>
            </a:extLst>
          </p:cNvPr>
          <p:cNvCxnSpPr/>
          <p:nvPr/>
        </p:nvCxnSpPr>
        <p:spPr>
          <a:xfrm>
            <a:off x="8177870" y="1270155"/>
            <a:ext cx="0" cy="4815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05296F-8BB1-98BC-BB6C-5B1317A262D4}"/>
              </a:ext>
            </a:extLst>
          </p:cNvPr>
          <p:cNvCxnSpPr>
            <a:cxnSpLocks/>
          </p:cNvCxnSpPr>
          <p:nvPr/>
        </p:nvCxnSpPr>
        <p:spPr>
          <a:xfrm>
            <a:off x="6784727" y="1743803"/>
            <a:ext cx="34290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FEBE02-E286-8E28-8D9C-20815B583FB8}"/>
              </a:ext>
            </a:extLst>
          </p:cNvPr>
          <p:cNvCxnSpPr>
            <a:cxnSpLocks/>
          </p:cNvCxnSpPr>
          <p:nvPr/>
        </p:nvCxnSpPr>
        <p:spPr>
          <a:xfrm>
            <a:off x="6784727" y="2886803"/>
            <a:ext cx="34290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7B7A7-167E-FE14-C63A-C7E4AE607DA6}"/>
              </a:ext>
            </a:extLst>
          </p:cNvPr>
          <p:cNvCxnSpPr>
            <a:cxnSpLocks/>
          </p:cNvCxnSpPr>
          <p:nvPr/>
        </p:nvCxnSpPr>
        <p:spPr>
          <a:xfrm>
            <a:off x="6784727" y="4182203"/>
            <a:ext cx="3429000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6585D3-EE97-ACAA-0C78-49A76199300E}"/>
              </a:ext>
            </a:extLst>
          </p:cNvPr>
          <p:cNvCxnSpPr>
            <a:cxnSpLocks/>
          </p:cNvCxnSpPr>
          <p:nvPr/>
        </p:nvCxnSpPr>
        <p:spPr>
          <a:xfrm>
            <a:off x="6784727" y="5731046"/>
            <a:ext cx="3429000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71965855-AD79-8FFA-71FE-9FA5CC0DC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4" b="18068"/>
          <a:stretch/>
        </p:blipFill>
        <p:spPr>
          <a:xfrm>
            <a:off x="7959244" y="1104023"/>
            <a:ext cx="437253" cy="2889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052762-E177-227C-BC60-8FDE6CA98BDA}"/>
              </a:ext>
            </a:extLst>
          </p:cNvPr>
          <p:cNvCxnSpPr/>
          <p:nvPr/>
        </p:nvCxnSpPr>
        <p:spPr>
          <a:xfrm>
            <a:off x="9069130" y="1262217"/>
            <a:ext cx="0" cy="4815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E4951E5-5435-4373-2660-B5427E06A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4" b="18068"/>
          <a:stretch/>
        </p:blipFill>
        <p:spPr>
          <a:xfrm>
            <a:off x="8850504" y="1096085"/>
            <a:ext cx="437253" cy="28892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58F14D-B4E2-0C73-F0CD-366EE9AD7489}"/>
              </a:ext>
            </a:extLst>
          </p:cNvPr>
          <p:cNvCxnSpPr/>
          <p:nvPr/>
        </p:nvCxnSpPr>
        <p:spPr>
          <a:xfrm>
            <a:off x="9842701" y="1270531"/>
            <a:ext cx="0" cy="4815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9D32ED4-EBC4-852F-7E68-486F527AF5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4" b="18068"/>
          <a:stretch/>
        </p:blipFill>
        <p:spPr>
          <a:xfrm>
            <a:off x="9624075" y="1104399"/>
            <a:ext cx="437253" cy="28892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3C2AB2-551C-D751-9D70-C23DB8E791F3}"/>
              </a:ext>
            </a:extLst>
          </p:cNvPr>
          <p:cNvCxnSpPr>
            <a:cxnSpLocks/>
          </p:cNvCxnSpPr>
          <p:nvPr/>
        </p:nvCxnSpPr>
        <p:spPr>
          <a:xfrm>
            <a:off x="7286609" y="1270531"/>
            <a:ext cx="0" cy="4815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48DA9753-9A35-1106-B710-5EA59E676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4" b="18068"/>
          <a:stretch/>
        </p:blipFill>
        <p:spPr>
          <a:xfrm>
            <a:off x="7067983" y="1104399"/>
            <a:ext cx="437253" cy="288926"/>
          </a:xfrm>
          <a:prstGeom prst="rect">
            <a:avLst/>
          </a:prstGeom>
        </p:spPr>
      </p:pic>
      <p:pic>
        <p:nvPicPr>
          <p:cNvPr id="17" name="Graphic 35" descr="Home with solid fill">
            <a:extLst>
              <a:ext uri="{FF2B5EF4-FFF2-40B4-BE49-F238E27FC236}">
                <a16:creationId xmlns:a16="http://schemas.microsoft.com/office/drawing/2014/main" id="{C4B48ACD-733F-4C89-C258-F2750330A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2328" y="2429604"/>
            <a:ext cx="533399" cy="53339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8AD33F-364D-4E69-47D8-05ACE95BAA00}"/>
              </a:ext>
            </a:extLst>
          </p:cNvPr>
          <p:cNvCxnSpPr>
            <a:cxnSpLocks/>
          </p:cNvCxnSpPr>
          <p:nvPr/>
        </p:nvCxnSpPr>
        <p:spPr>
          <a:xfrm>
            <a:off x="8394901" y="3664104"/>
            <a:ext cx="0" cy="4815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74BB0372-6661-4AD7-71A6-1FD9957B8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4" b="18068"/>
          <a:stretch/>
        </p:blipFill>
        <p:spPr>
          <a:xfrm>
            <a:off x="8176275" y="3497972"/>
            <a:ext cx="437253" cy="28892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433110C-29A1-B445-E445-D47FA835C84B}"/>
              </a:ext>
            </a:extLst>
          </p:cNvPr>
          <p:cNvCxnSpPr>
            <a:cxnSpLocks/>
          </p:cNvCxnSpPr>
          <p:nvPr/>
        </p:nvCxnSpPr>
        <p:spPr>
          <a:xfrm>
            <a:off x="9713439" y="3676841"/>
            <a:ext cx="0" cy="4815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8E947F3-DA92-D692-0E0D-81A79BC013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4" b="18068"/>
          <a:stretch/>
        </p:blipFill>
        <p:spPr>
          <a:xfrm>
            <a:off x="9494813" y="3510709"/>
            <a:ext cx="437253" cy="288926"/>
          </a:xfrm>
          <a:prstGeom prst="rect">
            <a:avLst/>
          </a:prstGeom>
        </p:spPr>
      </p:pic>
      <p:sp>
        <p:nvSpPr>
          <p:cNvPr id="22" name="Freeform: Shape 43">
            <a:extLst>
              <a:ext uri="{FF2B5EF4-FFF2-40B4-BE49-F238E27FC236}">
                <a16:creationId xmlns:a16="http://schemas.microsoft.com/office/drawing/2014/main" id="{3FDE753C-D0B7-AC87-A22B-39A08457310F}"/>
              </a:ext>
            </a:extLst>
          </p:cNvPr>
          <p:cNvSpPr/>
          <p:nvPr/>
        </p:nvSpPr>
        <p:spPr>
          <a:xfrm>
            <a:off x="7027216" y="3534429"/>
            <a:ext cx="620849" cy="625778"/>
          </a:xfrm>
          <a:custGeom>
            <a:avLst/>
            <a:gdLst>
              <a:gd name="connsiteX0" fmla="*/ 51809 w 653507"/>
              <a:gd name="connsiteY0" fmla="*/ 601137 h 672428"/>
              <a:gd name="connsiteX1" fmla="*/ 42383 w 653507"/>
              <a:gd name="connsiteY1" fmla="*/ 120370 h 672428"/>
              <a:gd name="connsiteX2" fmla="*/ 513723 w 653507"/>
              <a:gd name="connsiteY2" fmla="*/ 35529 h 672428"/>
              <a:gd name="connsiteX3" fmla="*/ 645698 w 653507"/>
              <a:gd name="connsiteY3" fmla="*/ 610564 h 672428"/>
              <a:gd name="connsiteX4" fmla="*/ 626845 w 653507"/>
              <a:gd name="connsiteY4" fmla="*/ 629418 h 672428"/>
              <a:gd name="connsiteX0" fmla="*/ 24373 w 626071"/>
              <a:gd name="connsiteY0" fmla="*/ 622416 h 693707"/>
              <a:gd name="connsiteX1" fmla="*/ 71508 w 626071"/>
              <a:gd name="connsiteY1" fmla="*/ 85088 h 693707"/>
              <a:gd name="connsiteX2" fmla="*/ 486287 w 626071"/>
              <a:gd name="connsiteY2" fmla="*/ 56808 h 693707"/>
              <a:gd name="connsiteX3" fmla="*/ 618262 w 626071"/>
              <a:gd name="connsiteY3" fmla="*/ 631843 h 693707"/>
              <a:gd name="connsiteX4" fmla="*/ 599409 w 626071"/>
              <a:gd name="connsiteY4" fmla="*/ 650697 h 693707"/>
              <a:gd name="connsiteX0" fmla="*/ 24373 w 621262"/>
              <a:gd name="connsiteY0" fmla="*/ 622416 h 689727"/>
              <a:gd name="connsiteX1" fmla="*/ 71508 w 621262"/>
              <a:gd name="connsiteY1" fmla="*/ 85088 h 689727"/>
              <a:gd name="connsiteX2" fmla="*/ 486287 w 621262"/>
              <a:gd name="connsiteY2" fmla="*/ 56808 h 689727"/>
              <a:gd name="connsiteX3" fmla="*/ 618262 w 621262"/>
              <a:gd name="connsiteY3" fmla="*/ 631843 h 689727"/>
              <a:gd name="connsiteX4" fmla="*/ 542849 w 621262"/>
              <a:gd name="connsiteY4" fmla="*/ 641270 h 689727"/>
              <a:gd name="connsiteX0" fmla="*/ 26960 w 623849"/>
              <a:gd name="connsiteY0" fmla="*/ 616351 h 683662"/>
              <a:gd name="connsiteX1" fmla="*/ 74095 w 623849"/>
              <a:gd name="connsiteY1" fmla="*/ 79023 h 683662"/>
              <a:gd name="connsiteX2" fmla="*/ 545435 w 623849"/>
              <a:gd name="connsiteY2" fmla="*/ 60169 h 683662"/>
              <a:gd name="connsiteX3" fmla="*/ 620849 w 623849"/>
              <a:gd name="connsiteY3" fmla="*/ 625778 h 683662"/>
              <a:gd name="connsiteX4" fmla="*/ 545436 w 623849"/>
              <a:gd name="connsiteY4" fmla="*/ 635205 h 683662"/>
              <a:gd name="connsiteX0" fmla="*/ 26960 w 623849"/>
              <a:gd name="connsiteY0" fmla="*/ 616351 h 683662"/>
              <a:gd name="connsiteX1" fmla="*/ 74095 w 623849"/>
              <a:gd name="connsiteY1" fmla="*/ 79023 h 683662"/>
              <a:gd name="connsiteX2" fmla="*/ 545435 w 623849"/>
              <a:gd name="connsiteY2" fmla="*/ 60169 h 683662"/>
              <a:gd name="connsiteX3" fmla="*/ 620849 w 623849"/>
              <a:gd name="connsiteY3" fmla="*/ 625778 h 683662"/>
              <a:gd name="connsiteX4" fmla="*/ 545436 w 623849"/>
              <a:gd name="connsiteY4" fmla="*/ 635205 h 683662"/>
              <a:gd name="connsiteX0" fmla="*/ 26960 w 620849"/>
              <a:gd name="connsiteY0" fmla="*/ 616351 h 625778"/>
              <a:gd name="connsiteX1" fmla="*/ 74095 w 620849"/>
              <a:gd name="connsiteY1" fmla="*/ 79023 h 625778"/>
              <a:gd name="connsiteX2" fmla="*/ 545435 w 620849"/>
              <a:gd name="connsiteY2" fmla="*/ 60169 h 625778"/>
              <a:gd name="connsiteX3" fmla="*/ 620849 w 620849"/>
              <a:gd name="connsiteY3" fmla="*/ 625778 h 6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49" h="625778">
                <a:moveTo>
                  <a:pt x="26960" y="616351"/>
                </a:moveTo>
                <a:cubicBezTo>
                  <a:pt x="-16246" y="423101"/>
                  <a:pt x="-12318" y="171720"/>
                  <a:pt x="74095" y="79023"/>
                </a:cubicBezTo>
                <a:cubicBezTo>
                  <a:pt x="160508" y="-13674"/>
                  <a:pt x="454309" y="-30957"/>
                  <a:pt x="545435" y="60169"/>
                </a:cubicBezTo>
                <a:cubicBezTo>
                  <a:pt x="636561" y="151295"/>
                  <a:pt x="601995" y="526797"/>
                  <a:pt x="620849" y="62577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Graphic 44" descr="Home with solid fill">
            <a:extLst>
              <a:ext uri="{FF2B5EF4-FFF2-40B4-BE49-F238E27FC236}">
                <a16:creationId xmlns:a16="http://schemas.microsoft.com/office/drawing/2014/main" id="{0FEAA648-9FFE-18E0-F9C4-A475456DB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8423" y="3256587"/>
            <a:ext cx="374544" cy="374544"/>
          </a:xfrm>
          <a:prstGeom prst="rect">
            <a:avLst/>
          </a:prstGeom>
        </p:spPr>
      </p:pic>
      <p:sp>
        <p:nvSpPr>
          <p:cNvPr id="24" name="Freeform: Shape 45">
            <a:extLst>
              <a:ext uri="{FF2B5EF4-FFF2-40B4-BE49-F238E27FC236}">
                <a16:creationId xmlns:a16="http://schemas.microsoft.com/office/drawing/2014/main" id="{EF7B02CA-2BE2-4939-38BD-5C8CAB8D0AF7}"/>
              </a:ext>
            </a:extLst>
          </p:cNvPr>
          <p:cNvSpPr/>
          <p:nvPr/>
        </p:nvSpPr>
        <p:spPr>
          <a:xfrm rot="10951482">
            <a:off x="8540079" y="4228854"/>
            <a:ext cx="620849" cy="625778"/>
          </a:xfrm>
          <a:custGeom>
            <a:avLst/>
            <a:gdLst>
              <a:gd name="connsiteX0" fmla="*/ 51809 w 653507"/>
              <a:gd name="connsiteY0" fmla="*/ 601137 h 672428"/>
              <a:gd name="connsiteX1" fmla="*/ 42383 w 653507"/>
              <a:gd name="connsiteY1" fmla="*/ 120370 h 672428"/>
              <a:gd name="connsiteX2" fmla="*/ 513723 w 653507"/>
              <a:gd name="connsiteY2" fmla="*/ 35529 h 672428"/>
              <a:gd name="connsiteX3" fmla="*/ 645698 w 653507"/>
              <a:gd name="connsiteY3" fmla="*/ 610564 h 672428"/>
              <a:gd name="connsiteX4" fmla="*/ 626845 w 653507"/>
              <a:gd name="connsiteY4" fmla="*/ 629418 h 672428"/>
              <a:gd name="connsiteX0" fmla="*/ 24373 w 626071"/>
              <a:gd name="connsiteY0" fmla="*/ 622416 h 693707"/>
              <a:gd name="connsiteX1" fmla="*/ 71508 w 626071"/>
              <a:gd name="connsiteY1" fmla="*/ 85088 h 693707"/>
              <a:gd name="connsiteX2" fmla="*/ 486287 w 626071"/>
              <a:gd name="connsiteY2" fmla="*/ 56808 h 693707"/>
              <a:gd name="connsiteX3" fmla="*/ 618262 w 626071"/>
              <a:gd name="connsiteY3" fmla="*/ 631843 h 693707"/>
              <a:gd name="connsiteX4" fmla="*/ 599409 w 626071"/>
              <a:gd name="connsiteY4" fmla="*/ 650697 h 693707"/>
              <a:gd name="connsiteX0" fmla="*/ 24373 w 621262"/>
              <a:gd name="connsiteY0" fmla="*/ 622416 h 689727"/>
              <a:gd name="connsiteX1" fmla="*/ 71508 w 621262"/>
              <a:gd name="connsiteY1" fmla="*/ 85088 h 689727"/>
              <a:gd name="connsiteX2" fmla="*/ 486287 w 621262"/>
              <a:gd name="connsiteY2" fmla="*/ 56808 h 689727"/>
              <a:gd name="connsiteX3" fmla="*/ 618262 w 621262"/>
              <a:gd name="connsiteY3" fmla="*/ 631843 h 689727"/>
              <a:gd name="connsiteX4" fmla="*/ 542849 w 621262"/>
              <a:gd name="connsiteY4" fmla="*/ 641270 h 689727"/>
              <a:gd name="connsiteX0" fmla="*/ 26960 w 623849"/>
              <a:gd name="connsiteY0" fmla="*/ 616351 h 683662"/>
              <a:gd name="connsiteX1" fmla="*/ 74095 w 623849"/>
              <a:gd name="connsiteY1" fmla="*/ 79023 h 683662"/>
              <a:gd name="connsiteX2" fmla="*/ 545435 w 623849"/>
              <a:gd name="connsiteY2" fmla="*/ 60169 h 683662"/>
              <a:gd name="connsiteX3" fmla="*/ 620849 w 623849"/>
              <a:gd name="connsiteY3" fmla="*/ 625778 h 683662"/>
              <a:gd name="connsiteX4" fmla="*/ 545436 w 623849"/>
              <a:gd name="connsiteY4" fmla="*/ 635205 h 683662"/>
              <a:gd name="connsiteX0" fmla="*/ 26960 w 623849"/>
              <a:gd name="connsiteY0" fmla="*/ 616351 h 683662"/>
              <a:gd name="connsiteX1" fmla="*/ 74095 w 623849"/>
              <a:gd name="connsiteY1" fmla="*/ 79023 h 683662"/>
              <a:gd name="connsiteX2" fmla="*/ 545435 w 623849"/>
              <a:gd name="connsiteY2" fmla="*/ 60169 h 683662"/>
              <a:gd name="connsiteX3" fmla="*/ 620849 w 623849"/>
              <a:gd name="connsiteY3" fmla="*/ 625778 h 683662"/>
              <a:gd name="connsiteX4" fmla="*/ 545436 w 623849"/>
              <a:gd name="connsiteY4" fmla="*/ 635205 h 683662"/>
              <a:gd name="connsiteX0" fmla="*/ 26960 w 620849"/>
              <a:gd name="connsiteY0" fmla="*/ 616351 h 625778"/>
              <a:gd name="connsiteX1" fmla="*/ 74095 w 620849"/>
              <a:gd name="connsiteY1" fmla="*/ 79023 h 625778"/>
              <a:gd name="connsiteX2" fmla="*/ 545435 w 620849"/>
              <a:gd name="connsiteY2" fmla="*/ 60169 h 625778"/>
              <a:gd name="connsiteX3" fmla="*/ 620849 w 620849"/>
              <a:gd name="connsiteY3" fmla="*/ 625778 h 62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849" h="625778">
                <a:moveTo>
                  <a:pt x="26960" y="616351"/>
                </a:moveTo>
                <a:cubicBezTo>
                  <a:pt x="-16246" y="423101"/>
                  <a:pt x="-12318" y="171720"/>
                  <a:pt x="74095" y="79023"/>
                </a:cubicBezTo>
                <a:cubicBezTo>
                  <a:pt x="160508" y="-13674"/>
                  <a:pt x="454309" y="-30957"/>
                  <a:pt x="545435" y="60169"/>
                </a:cubicBezTo>
                <a:cubicBezTo>
                  <a:pt x="636561" y="151295"/>
                  <a:pt x="601995" y="526797"/>
                  <a:pt x="620849" y="62577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5" name="Graphic 46" descr="Home with solid fill">
            <a:extLst>
              <a:ext uri="{FF2B5EF4-FFF2-40B4-BE49-F238E27FC236}">
                <a16:creationId xmlns:a16="http://schemas.microsoft.com/office/drawing/2014/main" id="{715BB2DE-457B-9E44-338E-1B1C1834C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74409" y="4471235"/>
            <a:ext cx="374544" cy="37454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8C08197-C9AC-BE8A-459E-8CDC9A7117B1}"/>
              </a:ext>
            </a:extLst>
          </p:cNvPr>
          <p:cNvCxnSpPr>
            <a:cxnSpLocks/>
          </p:cNvCxnSpPr>
          <p:nvPr/>
        </p:nvCxnSpPr>
        <p:spPr>
          <a:xfrm>
            <a:off x="6784727" y="5229051"/>
            <a:ext cx="0" cy="4815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9BD669CB-ECE4-32AD-BEFF-00CBDA634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54" b="18068"/>
          <a:stretch/>
        </p:blipFill>
        <p:spPr>
          <a:xfrm>
            <a:off x="6566101" y="5062919"/>
            <a:ext cx="437253" cy="288926"/>
          </a:xfrm>
          <a:prstGeom prst="rect">
            <a:avLst/>
          </a:prstGeom>
        </p:spPr>
      </p:pic>
      <p:pic>
        <p:nvPicPr>
          <p:cNvPr id="28" name="Graphic 52" descr="Medical with solid fill">
            <a:extLst>
              <a:ext uri="{FF2B5EF4-FFF2-40B4-BE49-F238E27FC236}">
                <a16:creationId xmlns:a16="http://schemas.microsoft.com/office/drawing/2014/main" id="{AE5D6738-F364-D214-E705-355E6157EA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05671" y="5020403"/>
            <a:ext cx="636656" cy="6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9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6F00-7632-6E36-D1D0-0848170F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handyDART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7195-1A98-9630-3B2D-66C5AD593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handyDART</a:t>
            </a:r>
            <a:r>
              <a:rPr lang="en-GB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t> is an accessible door to door, customized shared transit service. This service is provided to clients who are unable to safely and independently navigate the conventional city buses without assistance.</a:t>
            </a:r>
          </a:p>
          <a:p>
            <a:endParaRPr lang="en-CA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241A3-7D6C-19BA-0029-00B48E76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698-BBD3-4F4D-A1CA-5DF9FB37406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B03708C-C869-CDE1-14BE-5EA8A9923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233856"/>
              </p:ext>
            </p:extLst>
          </p:nvPr>
        </p:nvGraphicFramePr>
        <p:xfrm>
          <a:off x="2144945" y="2365478"/>
          <a:ext cx="8245963" cy="399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118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D21B3-B6B2-EBCB-A348-5E120FDD5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D436-CD8B-EBB3-9173-DBC3C29B4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8" y="384174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err="1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handyDART</a:t>
            </a:r>
            <a:r>
              <a:rPr lang="en-US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Solution?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0C361-6326-DC20-1B06-F979FBC9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C854-93EE-4CE9-8C7B-2F87B9336F91}" type="slidenum">
              <a:rPr lang="en-US" smtClean="0"/>
              <a:t>12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9AC59D-D513-1579-368A-B776DAF31B3D}"/>
              </a:ext>
            </a:extLst>
          </p:cNvPr>
          <p:cNvCxnSpPr/>
          <p:nvPr/>
        </p:nvCxnSpPr>
        <p:spPr>
          <a:xfrm>
            <a:off x="590204" y="1438102"/>
            <a:ext cx="11255433" cy="0"/>
          </a:xfrm>
          <a:prstGeom prst="line">
            <a:avLst/>
          </a:prstGeom>
          <a:ln w="12700">
            <a:solidFill>
              <a:srgbClr val="009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569F6E-2EF2-3E49-AFC0-ABFB5FA21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565422"/>
              </p:ext>
            </p:extLst>
          </p:nvPr>
        </p:nvGraphicFramePr>
        <p:xfrm>
          <a:off x="590204" y="1825626"/>
          <a:ext cx="11255431" cy="3686142"/>
        </p:xfrm>
        <a:graphic>
          <a:graphicData uri="http://schemas.openxmlformats.org/drawingml/2006/table">
            <a:tbl>
              <a:tblPr/>
              <a:tblGrid>
                <a:gridCol w="3077334">
                  <a:extLst>
                    <a:ext uri="{9D8B030D-6E8A-4147-A177-3AD203B41FA5}">
                      <a16:colId xmlns:a16="http://schemas.microsoft.com/office/drawing/2014/main" val="506478851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val="4242085026"/>
                    </a:ext>
                  </a:extLst>
                </a:gridCol>
                <a:gridCol w="4912383">
                  <a:extLst>
                    <a:ext uri="{9D8B030D-6E8A-4147-A177-3AD203B41FA5}">
                      <a16:colId xmlns:a16="http://schemas.microsoft.com/office/drawing/2014/main" val="2145250658"/>
                    </a:ext>
                  </a:extLst>
                </a:gridCol>
              </a:tblGrid>
              <a:tr h="295665"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Conventional Transit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handyDART (Custom Transit)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303287"/>
                  </a:ext>
                </a:extLst>
              </a:tr>
              <a:tr h="455430">
                <a:tc>
                  <a:txBody>
                    <a:bodyPr/>
                    <a:lstStyle/>
                    <a:p>
                      <a:r>
                        <a:rPr lang="en-US" sz="1400" b="1"/>
                        <a:t>Service Model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Fixed-route buses with scheduled stops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Pre-booked, door-to-door service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348923"/>
                  </a:ext>
                </a:extLst>
              </a:tr>
              <a:tr h="650614">
                <a:tc>
                  <a:txBody>
                    <a:bodyPr/>
                    <a:lstStyle/>
                    <a:p>
                      <a:r>
                        <a:rPr lang="en-US" sz="1400" b="1"/>
                        <a:t>Users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General population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People with disabilities, mobility challenges, </a:t>
                      </a:r>
                      <a:br>
                        <a:rPr lang="en-US" sz="1400"/>
                      </a:br>
                      <a:r>
                        <a:rPr lang="en-US" sz="1400"/>
                        <a:t>seniors unable to use regular transit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429080"/>
                  </a:ext>
                </a:extLst>
              </a:tr>
              <a:tr h="343436">
                <a:tc>
                  <a:txBody>
                    <a:bodyPr/>
                    <a:lstStyle/>
                    <a:p>
                      <a:r>
                        <a:rPr lang="en-US" sz="1400" b="1"/>
                        <a:t>Cost per Ride 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~$4–$7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~$40–$75+ per ride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019056"/>
                  </a:ext>
                </a:extLst>
              </a:tr>
              <a:tr h="279042">
                <a:tc>
                  <a:txBody>
                    <a:bodyPr/>
                    <a:lstStyle/>
                    <a:p>
                      <a:r>
                        <a:rPr lang="en-US" sz="1400" b="1"/>
                        <a:t>Subsidy Required per Ride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~$2–$5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~$35–$70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56169"/>
                  </a:ext>
                </a:extLst>
              </a:tr>
              <a:tr h="295665">
                <a:tc>
                  <a:txBody>
                    <a:bodyPr/>
                    <a:lstStyle/>
                    <a:p>
                      <a:r>
                        <a:rPr lang="en-US" sz="1400" b="1"/>
                        <a:t>Annual Rides Delivered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~55 million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~750,000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34270"/>
                  </a:ext>
                </a:extLst>
              </a:tr>
              <a:tr h="455430">
                <a:tc>
                  <a:txBody>
                    <a:bodyPr/>
                    <a:lstStyle/>
                    <a:p>
                      <a:r>
                        <a:rPr lang="en-US" sz="1400" b="1"/>
                        <a:t>Booking Requirement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No booking needed – walk-on access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Pre-booking typically required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135019"/>
                  </a:ext>
                </a:extLst>
              </a:tr>
              <a:tr h="455430">
                <a:tc>
                  <a:txBody>
                    <a:bodyPr/>
                    <a:lstStyle/>
                    <a:p>
                      <a:r>
                        <a:rPr lang="en-US" sz="1400" b="1"/>
                        <a:t>Flexibility for Users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Spontaneous travel, fixed schedule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Scheduled travel, door-to-door, limited capacity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3770559"/>
                  </a:ext>
                </a:extLst>
              </a:tr>
              <a:tr h="455430">
                <a:tc>
                  <a:txBody>
                    <a:bodyPr/>
                    <a:lstStyle/>
                    <a:p>
                      <a:r>
                        <a:rPr lang="en-US" sz="1400" b="1"/>
                        <a:t>Accessibility Features</a:t>
                      </a:r>
                      <a:endParaRPr lang="en-US" sz="1400"/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Low-floor buses, ramps, securement areas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Full wheelchair access, personal assistance if needed</a:t>
                      </a:r>
                    </a:p>
                  </a:txBody>
                  <a:tcPr marL="61286" marR="61286" marT="30643" marB="3064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211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523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195C1-C97A-9F6A-A63E-E33FF3F4D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A896E-0C58-52EB-C41A-63DDA54F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8" y="384174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err="1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handyDART</a:t>
            </a:r>
            <a:r>
              <a:rPr lang="en-US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Solution?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0E1B6-2E50-612C-D477-98783196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C854-93EE-4CE9-8C7B-2F87B9336F91}" type="slidenum">
              <a:rPr lang="en-US" smtClean="0"/>
              <a:t>13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45AAF6-0701-48AC-3DF1-05A4B470556F}"/>
              </a:ext>
            </a:extLst>
          </p:cNvPr>
          <p:cNvCxnSpPr/>
          <p:nvPr/>
        </p:nvCxnSpPr>
        <p:spPr>
          <a:xfrm>
            <a:off x="590204" y="1438102"/>
            <a:ext cx="11255433" cy="0"/>
          </a:xfrm>
          <a:prstGeom prst="line">
            <a:avLst/>
          </a:prstGeom>
          <a:ln w="12700">
            <a:solidFill>
              <a:srgbClr val="009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pushing a wheelchair out of a bus&#10;&#10;Description automatically generated">
            <a:extLst>
              <a:ext uri="{FF2B5EF4-FFF2-40B4-BE49-F238E27FC236}">
                <a16:creationId xmlns:a16="http://schemas.microsoft.com/office/drawing/2014/main" id="{E268E8E8-5AC9-42D4-CBAB-75AC04D8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1709737"/>
            <a:ext cx="5719564" cy="3813043"/>
          </a:xfrm>
          <a:prstGeom prst="rect">
            <a:avLst/>
          </a:prstGeom>
        </p:spPr>
      </p:pic>
      <p:pic>
        <p:nvPicPr>
          <p:cNvPr id="11" name="Picture 10" descr="A wheelchair attached to a bus&#10;&#10;Description automatically generated">
            <a:extLst>
              <a:ext uri="{FF2B5EF4-FFF2-40B4-BE49-F238E27FC236}">
                <a16:creationId xmlns:a16="http://schemas.microsoft.com/office/drawing/2014/main" id="{811AE884-8424-91D4-58CB-7845BE4F8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428" y="1709737"/>
            <a:ext cx="5713561" cy="38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10F6E-A9D8-9021-C7E0-06B9069E9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786B4-2A6D-043D-5CFF-5503B80C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8" y="384174"/>
            <a:ext cx="11104418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Spotlight – Travel Training Program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FE443-B35A-62BA-CE09-E884BB0B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C854-93EE-4CE9-8C7B-2F87B9336F91}" type="slidenum">
              <a:rPr lang="en-US" smtClean="0"/>
              <a:t>14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610356-454F-BCDC-75B7-16AB64C670F5}"/>
              </a:ext>
            </a:extLst>
          </p:cNvPr>
          <p:cNvCxnSpPr/>
          <p:nvPr/>
        </p:nvCxnSpPr>
        <p:spPr>
          <a:xfrm>
            <a:off x="590204" y="1438102"/>
            <a:ext cx="11255433" cy="0"/>
          </a:xfrm>
          <a:prstGeom prst="line">
            <a:avLst/>
          </a:prstGeom>
          <a:ln w="12700">
            <a:solidFill>
              <a:srgbClr val="009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4DF7BC-90EF-93AB-BA45-5C0346D52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714632"/>
            <a:ext cx="4849706" cy="407238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ea typeface="Calibri"/>
                <a:cs typeface="Arial"/>
              </a:rPr>
              <a:t>BC Transit programs in Victoria, Kelowna and Kamloops. Inhouse Operating Company programs in Chilliwack, Central Fraser Valley and Fort St. John.</a:t>
            </a:r>
            <a:endParaRPr lang="en-US" sz="2000">
              <a:latin typeface="Calibri"/>
              <a:ea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ea typeface="Calibri"/>
                <a:cs typeface="Arial"/>
              </a:rPr>
              <a:t>Provides education on features of conventional and custom transit services for groups or individuals.</a:t>
            </a:r>
            <a:endParaRPr lang="en-US" sz="2000">
              <a:latin typeface="Calibri"/>
              <a:ea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ea typeface="Calibri"/>
                <a:cs typeface="Arial"/>
              </a:rPr>
              <a:t>Customers can determine which service is most appropriate to their mobility needs.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Calibri"/>
                <a:ea typeface="Calibri"/>
                <a:cs typeface="Arial"/>
              </a:rPr>
              <a:t>Information on registration process for custom transit (</a:t>
            </a:r>
            <a:r>
              <a:rPr lang="en-US" sz="2000" err="1">
                <a:latin typeface="Calibri"/>
                <a:ea typeface="Calibri"/>
                <a:cs typeface="Arial"/>
              </a:rPr>
              <a:t>handyDART</a:t>
            </a:r>
            <a:r>
              <a:rPr lang="en-US" sz="2000">
                <a:latin typeface="Calibri"/>
                <a:ea typeface="Calibri"/>
                <a:cs typeface="Arial"/>
              </a:rPr>
              <a:t>).</a:t>
            </a:r>
            <a:endParaRPr lang="en-US" sz="2000">
              <a:latin typeface="Calibri"/>
              <a:ea typeface="Calibri"/>
            </a:endParaRPr>
          </a:p>
        </p:txBody>
      </p:sp>
      <p:pic>
        <p:nvPicPr>
          <p:cNvPr id="8" name="Picture 7" descr="A group of people standing around a bus&#10;&#10;AI-generated content may be incorrect.">
            <a:extLst>
              <a:ext uri="{FF2B5EF4-FFF2-40B4-BE49-F238E27FC236}">
                <a16:creationId xmlns:a16="http://schemas.microsoft.com/office/drawing/2014/main" id="{0A5A43B3-B7F8-F966-9A88-ADA6BDDBA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405" y="1797170"/>
            <a:ext cx="6228653" cy="38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3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CE2A3-DBB4-1A1A-4B9B-8BFA35177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1CA5-4281-39E9-BDF4-B1EE2AF0B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8" y="384174"/>
            <a:ext cx="11104418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Senior’s Best Transportation 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B9E24-0225-5B1D-5DAC-445C1E8D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C854-93EE-4CE9-8C7B-2F87B9336F91}" type="slidenum">
              <a:rPr lang="en-US" smtClean="0"/>
              <a:t>15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6114EA-F88D-84DD-9DD6-7F405FD3E7B3}"/>
              </a:ext>
            </a:extLst>
          </p:cNvPr>
          <p:cNvCxnSpPr/>
          <p:nvPr/>
        </p:nvCxnSpPr>
        <p:spPr>
          <a:xfrm>
            <a:off x="590204" y="1438102"/>
            <a:ext cx="11255433" cy="0"/>
          </a:xfrm>
          <a:prstGeom prst="line">
            <a:avLst/>
          </a:prstGeom>
          <a:ln w="12700">
            <a:solidFill>
              <a:srgbClr val="009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FB1F25F7-FD10-FFFD-D6FC-F9FF231CA2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40301"/>
              </p:ext>
            </p:extLst>
          </p:nvPr>
        </p:nvGraphicFramePr>
        <p:xfrm>
          <a:off x="760976" y="1709737"/>
          <a:ext cx="11255433" cy="41030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602593">
                  <a:extLst>
                    <a:ext uri="{9D8B030D-6E8A-4147-A177-3AD203B41FA5}">
                      <a16:colId xmlns:a16="http://schemas.microsoft.com/office/drawing/2014/main" val="894889872"/>
                    </a:ext>
                  </a:extLst>
                </a:gridCol>
                <a:gridCol w="7652840">
                  <a:extLst>
                    <a:ext uri="{9D8B030D-6E8A-4147-A177-3AD203B41FA5}">
                      <a16:colId xmlns:a16="http://schemas.microsoft.com/office/drawing/2014/main" val="1800748537"/>
                    </a:ext>
                  </a:extLst>
                </a:gridCol>
              </a:tblGrid>
              <a:tr h="953262">
                <a:tc>
                  <a:txBody>
                    <a:bodyPr/>
                    <a:lstStyle/>
                    <a:p>
                      <a:pPr fontAlgn="base">
                        <a:spcAft>
                          <a:spcPts val="600"/>
                        </a:spcAft>
                        <a:buNone/>
                      </a:pPr>
                      <a:r>
                        <a:rPr lang="en-US" sz="1800" b="1"/>
                        <a:t>Safe and Accessible Travel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indent="-285750" algn="l" defTabSz="914400" rtl="0" eaLnBrk="1" fontAlgn="base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Operator training on assisting seniors</a:t>
                      </a:r>
                    </a:p>
                    <a:p>
                      <a:pPr marL="457200" lvl="1" indent="-285750" algn="l" defTabSz="914400" rtl="0" eaLnBrk="1" fontAlgn="base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Transit information lines and rider guides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4120057"/>
                  </a:ext>
                </a:extLst>
              </a:tr>
              <a:tr h="95326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Accessible Infrastructure and Tools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285750" algn="l" defTabSz="914400" rtl="0" eaLnBrk="1" fontAlgn="base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Low-floor buses, accessible stops, shelters, and curb cuts</a:t>
                      </a:r>
                    </a:p>
                    <a:p>
                      <a:pPr marL="457200" lvl="1" indent="-285750" algn="l" defTabSz="914400" rtl="0" eaLnBrk="1" fontAlgn="base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Priority seating and securement areas</a:t>
                      </a:r>
                    </a:p>
                    <a:p>
                      <a:pPr marL="457200" lvl="1" indent="-285750" algn="l" defTabSz="914400" rtl="0" eaLnBrk="1" fontAlgn="base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Real-time transit information tools to reduce uncertainty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32427"/>
                  </a:ext>
                </a:extLst>
              </a:tr>
              <a:tr h="111591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800" b="1"/>
                        <a:t>Programs Tailored for Seniors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1" indent="-285750" algn="l" rtl="0" eaLnBrk="1" fontAlgn="base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i="0" u="none" strike="noStrike" kern="1200" noProof="0">
                          <a:solidFill>
                            <a:schemeClr val="tx1"/>
                          </a:solidFill>
                          <a:latin typeface="Calibri"/>
                        </a:rPr>
                        <a:t>Travel Training</a:t>
                      </a:r>
                      <a:endParaRPr lang="en-US" sz="18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lvl="1" indent="-285750" algn="l" defTabSz="9144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handyDART</a:t>
                      </a:r>
                      <a:r>
                        <a:rPr lang="en-US" sz="1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Modernization</a:t>
                      </a:r>
                    </a:p>
                    <a:p>
                      <a:pPr marL="457200" lvl="1" indent="-285750" algn="l" defTabSz="914400" rtl="0" eaLnBrk="1" fontAlgn="base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Targeted Fare Programs and data sharing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1557653"/>
                  </a:ext>
                </a:extLst>
              </a:tr>
              <a:tr h="9671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/>
                        <a:t>Ongoing Engagement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-285750" algn="l" defTabSz="914400" rtl="0" eaLnBrk="1" fontAlgn="base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Consultation with advisory groups</a:t>
                      </a:r>
                    </a:p>
                    <a:p>
                      <a:pPr marL="457200" lvl="1" indent="-285750" algn="l" defTabSz="914400" rtl="0" eaLnBrk="1" fontAlgn="base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Feedback loops via surveys and frontline staff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10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55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C18F9BF-A26B-5010-5B1C-9CA818A40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5067666"/>
            <a:ext cx="10972800" cy="1143000"/>
          </a:xfrm>
        </p:spPr>
        <p:txBody>
          <a:bodyPr/>
          <a:lstStyle/>
          <a:p>
            <a:pPr algn="ctr"/>
            <a:r>
              <a:rPr lang="en-US"/>
              <a:t>Thank you!</a:t>
            </a:r>
          </a:p>
        </p:txBody>
      </p:sp>
      <p:pic>
        <p:nvPicPr>
          <p:cNvPr id="5" name="Picture 4" descr="A bus with a screen on it&#10;&#10;Description automatically generated with medium confidence">
            <a:extLst>
              <a:ext uri="{FF2B5EF4-FFF2-40B4-BE49-F238E27FC236}">
                <a16:creationId xmlns:a16="http://schemas.microsoft.com/office/drawing/2014/main" id="{591D1A12-0600-9DDB-0149-8CB42CB0B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8" y="692696"/>
            <a:ext cx="8273144" cy="43434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D34916-48FE-90F2-1A5F-78FE2301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fld id="{7DA4DFB7-0BF2-4E44-899D-C4449B85B30E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0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ヒラギノ角ゴ Pro W3"/>
              </a:rPr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9870" indent="-22987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latin typeface="Arial"/>
                <a:cs typeface="Arial"/>
              </a:rPr>
              <a:t> Introduction</a:t>
            </a:r>
          </a:p>
          <a:p>
            <a:pPr marL="229870" indent="-22987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latin typeface="Arial"/>
                <a:cs typeface="Arial"/>
              </a:rPr>
              <a:t> BC Transit Background</a:t>
            </a:r>
          </a:p>
          <a:p>
            <a:pPr marL="229870" indent="-22987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latin typeface="Arial"/>
                <a:cs typeface="Arial"/>
              </a:rPr>
              <a:t> Evolving Needs of Senior Riders</a:t>
            </a:r>
          </a:p>
          <a:p>
            <a:pPr marL="229870" indent="-22987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latin typeface="Arial"/>
                <a:cs typeface="Arial"/>
              </a:rPr>
              <a:t> Identifying Gaps and Opportunities </a:t>
            </a:r>
          </a:p>
          <a:p>
            <a:pPr marL="229870" indent="-229870">
              <a:spcBef>
                <a:spcPts val="600"/>
              </a:spcBef>
              <a:spcAft>
                <a:spcPts val="600"/>
              </a:spcAft>
              <a:buFont typeface="Wingdings,Sans-Serif" panose="05000000000000000000" pitchFamily="2" charset="2"/>
              <a:buChar char="v"/>
            </a:pPr>
            <a:r>
              <a:rPr lang="en-US">
                <a:latin typeface="Arial"/>
                <a:cs typeface="Arial"/>
              </a:rPr>
              <a:t> Accessible Programs &amp; Services </a:t>
            </a:r>
            <a:endParaRPr lang="en-US">
              <a:solidFill>
                <a:srgbClr val="1C1C1C"/>
              </a:solidFill>
              <a:latin typeface="Arial"/>
              <a:cs typeface="Arial"/>
            </a:endParaRPr>
          </a:p>
          <a:p>
            <a:pPr marL="229870" indent="-22987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latin typeface="Arial"/>
                <a:cs typeface="Arial"/>
              </a:rPr>
              <a:t> Best Practices and Looking Ahead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698-BBD3-4F4D-A1CA-5DF9FB37406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1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294C-37B3-42E6-F6D5-643EC9FE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ヒラギノ角ゴ Pro W3"/>
              </a:rPr>
              <a:t>Who is BC Transit?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74F5E-24C9-58E1-B31C-7A839407A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097522" cy="4205064"/>
          </a:xfrm>
        </p:spPr>
        <p:txBody>
          <a:bodyPr/>
          <a:lstStyle/>
          <a:p>
            <a:pPr marL="229870" indent="-229870"/>
            <a:r>
              <a:rPr lang="en-GB" sz="2000">
                <a:latin typeface="Arial"/>
                <a:cs typeface="Arial"/>
              </a:rPr>
              <a:t>Provincial authority responsible for the planning, funding and operation of all transit throughout the Province outside of Metro Vancouver</a:t>
            </a:r>
            <a:endParaRPr lang="en-US">
              <a:solidFill>
                <a:srgbClr val="555555"/>
              </a:solidFill>
              <a:latin typeface="Arial"/>
              <a:cs typeface="Arial"/>
            </a:endParaRPr>
          </a:p>
          <a:p>
            <a:pPr marL="229870" indent="-229870"/>
            <a:r>
              <a:rPr lang="en-GB" sz="1800">
                <a:latin typeface="Arial"/>
                <a:cs typeface="Arial"/>
              </a:rPr>
              <a:t>58+ million passenger trips</a:t>
            </a:r>
            <a:endParaRPr lang="en-GB"/>
          </a:p>
          <a:p>
            <a:pPr marL="229870" indent="-229870"/>
            <a:r>
              <a:rPr lang="en-GB" sz="1800">
                <a:latin typeface="Arial"/>
                <a:cs typeface="Arial"/>
              </a:rPr>
              <a:t>1,100 buses in a range of sizes</a:t>
            </a:r>
            <a:endParaRPr lang="en-GB"/>
          </a:p>
          <a:p>
            <a:pPr marL="229870" indent="-229870"/>
            <a:r>
              <a:rPr lang="en-GB" sz="1800">
                <a:latin typeface="Arial"/>
                <a:cs typeface="Arial"/>
              </a:rPr>
              <a:t>1.5 million British Columbians served</a:t>
            </a:r>
            <a:endParaRPr lang="en-GB"/>
          </a:p>
          <a:p>
            <a:pPr marL="229870" indent="-229870"/>
            <a:r>
              <a:rPr lang="en-GB" sz="1800">
                <a:latin typeface="Arial"/>
                <a:cs typeface="Arial"/>
              </a:rPr>
              <a:t>130 Communities, 81 transit systems</a:t>
            </a:r>
            <a:endParaRPr lang="en-GB"/>
          </a:p>
          <a:p>
            <a:pPr marL="229870" indent="-229870"/>
            <a:endParaRPr lang="en-GB" sz="1000">
              <a:solidFill>
                <a:srgbClr val="31AA29"/>
              </a:solidFill>
            </a:endParaRPr>
          </a:p>
          <a:p>
            <a:pPr marL="0" indent="0">
              <a:buNone/>
            </a:pPr>
            <a:r>
              <a:rPr lang="en-GB" sz="2000" b="1">
                <a:solidFill>
                  <a:srgbClr val="00B050"/>
                </a:solidFill>
                <a:latin typeface="Arial"/>
                <a:cs typeface="Arial"/>
              </a:rPr>
              <a:t>Partnerships:</a:t>
            </a:r>
            <a:endParaRPr lang="en-GB"/>
          </a:p>
          <a:p>
            <a:pPr marL="229870" indent="-229870"/>
            <a:r>
              <a:rPr lang="en-GB" sz="2000">
                <a:latin typeface="Arial"/>
                <a:cs typeface="Arial"/>
              </a:rPr>
              <a:t>59 local government partners</a:t>
            </a:r>
            <a:r>
              <a:rPr lang="en-GB" sz="2000" b="1">
                <a:latin typeface="Arial"/>
                <a:cs typeface="Arial"/>
              </a:rPr>
              <a:t> </a:t>
            </a:r>
            <a:endParaRPr lang="en-GB"/>
          </a:p>
          <a:p>
            <a:pPr marL="229870" indent="-229870"/>
            <a:r>
              <a:rPr lang="en-GB" sz="2000">
                <a:latin typeface="Arial"/>
                <a:cs typeface="Arial"/>
              </a:rPr>
              <a:t>18 private management companies, 5 public organizations, 14 non-profits</a:t>
            </a:r>
            <a:endParaRPr lang="en-GB" sz="1900">
              <a:solidFill>
                <a:srgbClr val="31AA29"/>
              </a:solidFill>
            </a:endParaRPr>
          </a:p>
          <a:p>
            <a:pPr marL="229870" indent="-22987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57222-08AD-4A9E-5054-471544C1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3998-7994-409F-9FB5-8BE2A484FB1C}" type="slidenum">
              <a:rPr lang="en-CA" smtClean="0"/>
              <a:pPr/>
              <a:t>2</a:t>
            </a:fld>
            <a:endParaRPr lang="en-CA"/>
          </a:p>
        </p:txBody>
      </p:sp>
      <p:pic>
        <p:nvPicPr>
          <p:cNvPr id="5" name="Picture 4" descr="A map of a state with many cities&#10;&#10;AI-generated content may be incorrect.">
            <a:extLst>
              <a:ext uri="{FF2B5EF4-FFF2-40B4-BE49-F238E27FC236}">
                <a16:creationId xmlns:a16="http://schemas.microsoft.com/office/drawing/2014/main" id="{2048B3F5-1858-A0BB-52D0-92FCC2179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52" y="273170"/>
            <a:ext cx="4713545" cy="556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2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BC Transit Partnership Model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368" y="1417638"/>
            <a:ext cx="4737054" cy="42436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698-BBD3-4F4D-A1CA-5DF9FB37406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B63BB16-94F9-BDF9-F701-C42411072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8840" y="1417638"/>
            <a:ext cx="5623560" cy="4449094"/>
          </a:xfrm>
        </p:spPr>
        <p:txBody>
          <a:bodyPr/>
          <a:lstStyle/>
          <a:p>
            <a:pPr>
              <a:buNone/>
            </a:pPr>
            <a:r>
              <a:rPr lang="en-US" b="1">
                <a:latin typeface="+mj-lt"/>
              </a:rPr>
              <a:t>BC Transit</a:t>
            </a:r>
          </a:p>
          <a:p>
            <a:r>
              <a:rPr lang="en-US" sz="1600">
                <a:latin typeface="+mn-lt"/>
              </a:rPr>
              <a:t>Allocates </a:t>
            </a:r>
            <a:r>
              <a:rPr lang="en-US" sz="1600" b="1">
                <a:latin typeface="+mn-lt"/>
              </a:rPr>
              <a:t>provincial funding</a:t>
            </a:r>
          </a:p>
          <a:p>
            <a:r>
              <a:rPr lang="en-US" sz="1600" b="1">
                <a:latin typeface="+mn-lt"/>
              </a:rPr>
              <a:t>Plans</a:t>
            </a:r>
            <a:r>
              <a:rPr lang="en-US" sz="1600">
                <a:latin typeface="+mn-lt"/>
              </a:rPr>
              <a:t> transit systems to achieve local and provincial objectives</a:t>
            </a:r>
          </a:p>
          <a:p>
            <a:r>
              <a:rPr lang="en-US" sz="1600" b="1">
                <a:latin typeface="+mn-lt"/>
              </a:rPr>
              <a:t>Facilitate the operation </a:t>
            </a:r>
            <a:r>
              <a:rPr lang="en-US" sz="1600">
                <a:latin typeface="+mn-lt"/>
              </a:rPr>
              <a:t>of transit systems by contract or partnership</a:t>
            </a:r>
          </a:p>
          <a:p>
            <a:r>
              <a:rPr lang="en-US" sz="1600" b="1">
                <a:latin typeface="+mn-lt"/>
              </a:rPr>
              <a:t>Procures &amp; owns fleet</a:t>
            </a:r>
            <a:r>
              <a:rPr lang="en-US" sz="1600">
                <a:latin typeface="+mn-lt"/>
              </a:rPr>
              <a:t> - Determines the fleet &amp; facilities requirements </a:t>
            </a:r>
          </a:p>
          <a:p>
            <a:r>
              <a:rPr lang="en-US" sz="1600" b="1">
                <a:latin typeface="+mn-lt"/>
              </a:rPr>
              <a:t>Marketing</a:t>
            </a:r>
            <a:r>
              <a:rPr lang="en-US" sz="1600">
                <a:latin typeface="+mn-lt"/>
              </a:rPr>
              <a:t> (Rider’s Guides) / website branding, media &amp; public relations</a:t>
            </a:r>
          </a:p>
          <a:p>
            <a:r>
              <a:rPr lang="en-US" sz="1600">
                <a:latin typeface="+mn-lt"/>
              </a:rPr>
              <a:t>Develops and manages </a:t>
            </a:r>
            <a:r>
              <a:rPr lang="en-US" sz="1600" b="1">
                <a:latin typeface="+mn-lt"/>
              </a:rPr>
              <a:t>capital budget</a:t>
            </a:r>
            <a:r>
              <a:rPr lang="en-US" sz="1600">
                <a:latin typeface="+mn-lt"/>
              </a:rPr>
              <a:t> and asset management</a:t>
            </a:r>
          </a:p>
          <a:p>
            <a:r>
              <a:rPr lang="en-US" sz="1600">
                <a:latin typeface="+mn-lt"/>
              </a:rPr>
              <a:t>Provides </a:t>
            </a:r>
            <a:r>
              <a:rPr lang="en-US" sz="1600" b="1">
                <a:latin typeface="+mn-lt"/>
              </a:rPr>
              <a:t>financial &amp; accounting</a:t>
            </a:r>
            <a:r>
              <a:rPr lang="en-US" sz="1600">
                <a:latin typeface="+mn-lt"/>
              </a:rPr>
              <a:t> services</a:t>
            </a:r>
          </a:p>
          <a:p>
            <a:r>
              <a:rPr lang="en-US" sz="1600">
                <a:latin typeface="+mn-lt"/>
              </a:rPr>
              <a:t>Other </a:t>
            </a:r>
            <a:r>
              <a:rPr lang="en-US" sz="1600" b="1">
                <a:latin typeface="+mn-lt"/>
              </a:rPr>
              <a:t>professional services</a:t>
            </a:r>
            <a:r>
              <a:rPr lang="en-US" sz="1600">
                <a:latin typeface="+mn-lt"/>
              </a:rPr>
              <a:t> required to plan, finance and implement transit systems</a:t>
            </a:r>
          </a:p>
          <a:p>
            <a:pPr marL="0" indent="0">
              <a:buNone/>
            </a:pPr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6913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BC Transit Partnership 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58840" y="1416051"/>
            <a:ext cx="5623560" cy="4891684"/>
          </a:xfrm>
        </p:spPr>
        <p:txBody>
          <a:bodyPr/>
          <a:lstStyle/>
          <a:p>
            <a:pPr>
              <a:buNone/>
            </a:pPr>
            <a:r>
              <a:rPr lang="en-US" b="1">
                <a:latin typeface="+mn-lt"/>
              </a:rPr>
              <a:t>Local Government</a:t>
            </a:r>
            <a:endParaRPr lang="en-US">
              <a:latin typeface="+mn-lt"/>
            </a:endParaRPr>
          </a:p>
          <a:p>
            <a:r>
              <a:rPr lang="en-US" sz="1600">
                <a:latin typeface="+mn-lt"/>
              </a:rPr>
              <a:t>Sets </a:t>
            </a:r>
            <a:r>
              <a:rPr lang="en-US" sz="1600" b="1">
                <a:latin typeface="+mn-lt"/>
              </a:rPr>
              <a:t>local funding</a:t>
            </a:r>
          </a:p>
          <a:p>
            <a:r>
              <a:rPr lang="en-US" sz="1600">
                <a:latin typeface="+mn-lt"/>
              </a:rPr>
              <a:t>Sets </a:t>
            </a:r>
            <a:r>
              <a:rPr lang="en-US" sz="1600" b="1">
                <a:latin typeface="+mn-lt"/>
              </a:rPr>
              <a:t>routes and service levels </a:t>
            </a:r>
            <a:r>
              <a:rPr lang="en-US" sz="1600">
                <a:latin typeface="+mn-lt"/>
              </a:rPr>
              <a:t>with BC Transit, ongoing review</a:t>
            </a:r>
          </a:p>
          <a:p>
            <a:r>
              <a:rPr lang="en-US" sz="1600">
                <a:latin typeface="+mn-lt"/>
              </a:rPr>
              <a:t>Sets </a:t>
            </a:r>
            <a:r>
              <a:rPr lang="en-US" sz="1600" b="1">
                <a:latin typeface="+mn-lt"/>
              </a:rPr>
              <a:t>fares</a:t>
            </a:r>
            <a:r>
              <a:rPr lang="en-US" sz="1600">
                <a:latin typeface="+mn-lt"/>
              </a:rPr>
              <a:t> and manages the sale of fare products</a:t>
            </a:r>
          </a:p>
          <a:p>
            <a:r>
              <a:rPr lang="en-US" sz="1600">
                <a:latin typeface="+mn-lt"/>
              </a:rPr>
              <a:t>Establishes and maintains </a:t>
            </a:r>
            <a:r>
              <a:rPr lang="en-US" sz="1600" b="1">
                <a:latin typeface="+mn-lt"/>
              </a:rPr>
              <a:t>bus stops</a:t>
            </a:r>
            <a:r>
              <a:rPr lang="en-US" sz="1600">
                <a:latin typeface="+mn-lt"/>
              </a:rPr>
              <a:t>, </a:t>
            </a:r>
            <a:r>
              <a:rPr lang="en-US" sz="1600" b="1">
                <a:latin typeface="+mn-lt"/>
              </a:rPr>
              <a:t>shelters and amenities</a:t>
            </a:r>
          </a:p>
          <a:p>
            <a:r>
              <a:rPr lang="en-US" sz="1600">
                <a:latin typeface="+mn-lt"/>
              </a:rPr>
              <a:t>Carries out </a:t>
            </a:r>
            <a:r>
              <a:rPr lang="en-US" sz="1600" b="1">
                <a:latin typeface="+mn-lt"/>
              </a:rPr>
              <a:t>land use planning </a:t>
            </a:r>
            <a:r>
              <a:rPr lang="en-US" sz="1600">
                <a:latin typeface="+mn-lt"/>
              </a:rPr>
              <a:t>through Official Community Plan, Transit vision and expectations, and transit supportive policies</a:t>
            </a:r>
          </a:p>
          <a:p>
            <a:r>
              <a:rPr lang="en-US" sz="1600">
                <a:latin typeface="+mn-lt"/>
              </a:rPr>
              <a:t>Determines service </a:t>
            </a:r>
            <a:r>
              <a:rPr lang="en-US" sz="1600" b="1">
                <a:latin typeface="+mn-lt"/>
              </a:rPr>
              <a:t>expansion</a:t>
            </a:r>
            <a:r>
              <a:rPr lang="en-US" sz="1600">
                <a:latin typeface="+mn-lt"/>
              </a:rPr>
              <a:t> priorities</a:t>
            </a:r>
          </a:p>
          <a:p>
            <a:r>
              <a:rPr lang="en-US" sz="1600">
                <a:latin typeface="+mn-lt"/>
              </a:rPr>
              <a:t>Approves transit related </a:t>
            </a:r>
            <a:r>
              <a:rPr lang="en-US" sz="1600" b="1">
                <a:latin typeface="+mn-lt"/>
              </a:rPr>
              <a:t>agreements</a:t>
            </a:r>
          </a:p>
          <a:p>
            <a:r>
              <a:rPr lang="en-US" sz="1600" b="1">
                <a:latin typeface="+mn-lt"/>
              </a:rPr>
              <a:t>Promotes ridership</a:t>
            </a:r>
            <a:r>
              <a:rPr lang="en-US" sz="1600">
                <a:latin typeface="+mn-lt"/>
              </a:rPr>
              <a:t> with BC Transit marketing/branding</a:t>
            </a:r>
          </a:p>
          <a:p>
            <a:r>
              <a:rPr lang="en-US" sz="1600">
                <a:latin typeface="+mn-lt"/>
              </a:rPr>
              <a:t>Delivers transit ridership </a:t>
            </a:r>
            <a:r>
              <a:rPr lang="en-US" sz="1600" b="1">
                <a:latin typeface="+mn-lt"/>
              </a:rPr>
              <a:t>education</a:t>
            </a:r>
            <a:endParaRPr lang="en-US" sz="1600"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368" y="1417638"/>
            <a:ext cx="4737054" cy="42436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698-BBD3-4F4D-A1CA-5DF9FB3740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BC Transit Partnership Model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368" y="1417638"/>
            <a:ext cx="4737054" cy="424361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06698-BBD3-4F4D-A1CA-5DF9FB37406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456184F-1AC1-1808-F262-6FA595C427B4}"/>
              </a:ext>
            </a:extLst>
          </p:cNvPr>
          <p:cNvSpPr txBox="1">
            <a:spLocks/>
          </p:cNvSpPr>
          <p:nvPr/>
        </p:nvSpPr>
        <p:spPr bwMode="auto">
          <a:xfrm>
            <a:off x="6023992" y="1417638"/>
            <a:ext cx="5627433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1AA29"/>
              </a:buClr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684213" indent="-227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6A6A6"/>
              </a:buClr>
              <a:buFont typeface="LucidaGrande" charset="0"/>
              <a:buChar char="-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C2"/>
              </a:buClr>
              <a:buFont typeface="LucidaGrande" charset="0"/>
              <a:buChar char="-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charset="0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en-US" b="1">
                <a:latin typeface="+mn-lt"/>
              </a:rPr>
              <a:t>Operating Company</a:t>
            </a:r>
          </a:p>
          <a:p>
            <a:r>
              <a:rPr lang="en-US" sz="1600" b="1">
                <a:latin typeface="+mn-lt"/>
              </a:rPr>
              <a:t>Delivers specified transit services </a:t>
            </a:r>
            <a:r>
              <a:rPr lang="en-US" sz="1600">
                <a:latin typeface="+mn-lt"/>
              </a:rPr>
              <a:t>as directed by BC Transit</a:t>
            </a:r>
          </a:p>
          <a:p>
            <a:r>
              <a:rPr lang="en-US" sz="1600">
                <a:latin typeface="+mn-lt"/>
              </a:rPr>
              <a:t>Hires, trains and provides </a:t>
            </a:r>
            <a:r>
              <a:rPr lang="en-US" sz="1600" b="1">
                <a:latin typeface="+mn-lt"/>
              </a:rPr>
              <a:t>drivers</a:t>
            </a:r>
            <a:r>
              <a:rPr lang="en-US" sz="1600">
                <a:latin typeface="+mn-lt"/>
              </a:rPr>
              <a:t> </a:t>
            </a:r>
          </a:p>
          <a:p>
            <a:r>
              <a:rPr lang="en-US" sz="1600" b="1">
                <a:latin typeface="+mn-lt"/>
              </a:rPr>
              <a:t>Manages labour relations</a:t>
            </a:r>
          </a:p>
          <a:p>
            <a:r>
              <a:rPr lang="en-US" sz="1600" b="1">
                <a:latin typeface="+mn-lt"/>
              </a:rPr>
              <a:t>Collects fare revenue </a:t>
            </a:r>
            <a:r>
              <a:rPr lang="en-US" sz="1600">
                <a:latin typeface="+mn-lt"/>
              </a:rPr>
              <a:t>on behalf of the Local Government</a:t>
            </a:r>
          </a:p>
          <a:p>
            <a:r>
              <a:rPr lang="en-US" sz="1600">
                <a:latin typeface="+mn-lt"/>
              </a:rPr>
              <a:t>Provides day to day </a:t>
            </a:r>
            <a:r>
              <a:rPr lang="en-US" sz="1600" b="1">
                <a:latin typeface="+mn-lt"/>
              </a:rPr>
              <a:t>customer service </a:t>
            </a:r>
            <a:r>
              <a:rPr lang="en-US" sz="1600">
                <a:latin typeface="+mn-lt"/>
              </a:rPr>
              <a:t>(info line, lost &amp; found inquiries, etc.)</a:t>
            </a:r>
          </a:p>
          <a:p>
            <a:r>
              <a:rPr lang="en-US" sz="1600">
                <a:latin typeface="+mn-lt"/>
              </a:rPr>
              <a:t>Assists with </a:t>
            </a:r>
            <a:r>
              <a:rPr lang="en-US" sz="1600" b="1">
                <a:latin typeface="+mn-lt"/>
              </a:rPr>
              <a:t>data collection</a:t>
            </a:r>
          </a:p>
          <a:p>
            <a:r>
              <a:rPr lang="en-US" sz="1600">
                <a:latin typeface="+mn-lt"/>
              </a:rPr>
              <a:t>Helps </a:t>
            </a:r>
            <a:r>
              <a:rPr lang="en-US" sz="1600" b="1">
                <a:latin typeface="+mn-lt"/>
              </a:rPr>
              <a:t>promote</a:t>
            </a:r>
            <a:r>
              <a:rPr lang="en-US" sz="1600">
                <a:latin typeface="+mn-lt"/>
              </a:rPr>
              <a:t> the transit service</a:t>
            </a:r>
          </a:p>
          <a:p>
            <a:endParaRPr lang="en-US" sz="1600">
              <a:latin typeface="+mn-lt"/>
            </a:endParaRPr>
          </a:p>
          <a:p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946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42D4B-EDD6-24B5-4E7D-58B71888C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A569-30B8-5410-FE53-47B060886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8" y="384174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004B8D"/>
                </a:solidFill>
                <a:latin typeface="Arial"/>
                <a:cs typeface="Arial"/>
              </a:rPr>
              <a:t>Why Seniors Matter in Transit </a:t>
            </a:r>
            <a:r>
              <a:rPr lang="en-US">
                <a:latin typeface="Arial"/>
                <a:cs typeface="Arial"/>
              </a:rPr>
              <a:t>Planning</a:t>
            </a:r>
            <a:endParaRPr lang="en-US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6818-AD72-DF9F-138B-9CC2B983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732654"/>
            <a:ext cx="10763596" cy="3989560"/>
          </a:xfrm>
        </p:spPr>
        <p:txBody>
          <a:bodyPr>
            <a:normAutofit lnSpcReduction="10000"/>
          </a:bodyPr>
          <a:lstStyle/>
          <a:p>
            <a:pPr algn="l" rtl="0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Demographic Imperative: 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2035, 1 in 4 British Columbians will be seniors — and many will rely on public transit.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3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Designing with Dignity: 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Seniors face unique physical, cognitive, and emotional mobility barriers. </a:t>
            </a:r>
            <a:r>
              <a:rPr lang="en-US" sz="2400" b="0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handyDART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cannot be the default answer.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3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This is a Strategic Opportunity: </a:t>
            </a:r>
            <a:r>
              <a:rPr lang="en-US" sz="24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nvesting in senior-friendly transit now will deliver long-term community, economic, and mode shift benefits.</a:t>
            </a:r>
            <a:endParaRPr lang="en-US" sz="36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5D70B-3383-FFA9-D7CD-EC0C1FB97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C854-93EE-4CE9-8C7B-2F87B9336F91}" type="slidenum">
              <a:rPr lang="en-US" smtClean="0"/>
              <a:t>6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A79A25-FB4F-19BA-5523-BC41C16C0A0F}"/>
              </a:ext>
            </a:extLst>
          </p:cNvPr>
          <p:cNvCxnSpPr/>
          <p:nvPr/>
        </p:nvCxnSpPr>
        <p:spPr>
          <a:xfrm>
            <a:off x="590204" y="1438102"/>
            <a:ext cx="11255433" cy="0"/>
          </a:xfrm>
          <a:prstGeom prst="line">
            <a:avLst/>
          </a:prstGeom>
          <a:ln w="12700">
            <a:solidFill>
              <a:srgbClr val="009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60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5FFFD-7A13-AD05-642B-979183FDF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27557-A4F9-BD94-9828-2E42771E7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8" y="384174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BC’s Aging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A2BC1-42B8-C999-3711-D4DB8FE00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204" y="1732654"/>
            <a:ext cx="11087446" cy="398956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/>
              <a:t>By 2035, 25% of British Columbia's population will be aged 65 and over ​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FA987C-2676-6FF5-48EB-948038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C854-93EE-4CE9-8C7B-2F87B9336F91}" type="slidenum">
              <a:rPr lang="en-US" smtClean="0"/>
              <a:t>7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8B935-40B7-2340-E7A3-B84DA8706307}"/>
              </a:ext>
            </a:extLst>
          </p:cNvPr>
          <p:cNvCxnSpPr/>
          <p:nvPr/>
        </p:nvCxnSpPr>
        <p:spPr>
          <a:xfrm>
            <a:off x="590204" y="1438102"/>
            <a:ext cx="11255433" cy="0"/>
          </a:xfrm>
          <a:prstGeom prst="line">
            <a:avLst/>
          </a:prstGeom>
          <a:ln w="12700">
            <a:solidFill>
              <a:srgbClr val="009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BFCFC57-ABBD-4DE8-B539-96B3390456D2}"/>
              </a:ext>
            </a:extLst>
          </p:cNvPr>
          <p:cNvGraphicFramePr>
            <a:graphicFrameLocks/>
          </p:cNvGraphicFramePr>
          <p:nvPr/>
        </p:nvGraphicFramePr>
        <p:xfrm>
          <a:off x="1311965" y="2063749"/>
          <a:ext cx="9621078" cy="371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071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CC041-D9D1-1B44-DC2C-6D6F7A186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33CA-3A4C-5C1D-874C-8C250A30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78" y="384174"/>
            <a:ext cx="10515600" cy="1325563"/>
          </a:xfrm>
        </p:spPr>
        <p:txBody>
          <a:bodyPr/>
          <a:lstStyle/>
          <a:p>
            <a:r>
              <a:rPr lang="en-US">
                <a:solidFill>
                  <a:srgbClr val="004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Senior’s Travel Needs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4BC34-184B-E817-A848-30BA4B479A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8C2BC-D720-6D55-DBD1-651BAA5B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FC854-93EE-4CE9-8C7B-2F87B9336F91}" type="slidenum">
              <a:rPr lang="en-US" smtClean="0"/>
              <a:t>8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251A08-3063-84BB-6D11-513832242B7C}"/>
              </a:ext>
            </a:extLst>
          </p:cNvPr>
          <p:cNvCxnSpPr/>
          <p:nvPr/>
        </p:nvCxnSpPr>
        <p:spPr>
          <a:xfrm>
            <a:off x="590204" y="1438102"/>
            <a:ext cx="11255433" cy="0"/>
          </a:xfrm>
          <a:prstGeom prst="line">
            <a:avLst/>
          </a:prstGeom>
          <a:ln w="12700">
            <a:solidFill>
              <a:srgbClr val="009F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C32BD64-F79C-4915-B2B5-C207205C4270}"/>
              </a:ext>
            </a:extLst>
          </p:cNvPr>
          <p:cNvSpPr txBox="1"/>
          <p:nvPr/>
        </p:nvSpPr>
        <p:spPr>
          <a:xfrm>
            <a:off x="7128386" y="1430869"/>
            <a:ext cx="44027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2400" b="1" i="0">
                <a:solidFill>
                  <a:srgbClr val="000000"/>
                </a:solidFill>
                <a:effectLst/>
              </a:rPr>
            </a:br>
            <a:r>
              <a:rPr lang="en-US" sz="2400" b="1" i="0">
                <a:solidFill>
                  <a:srgbClr val="000000"/>
                </a:solidFill>
                <a:effectLst/>
              </a:rPr>
              <a:t> </a:t>
            </a:r>
            <a:endParaRPr lang="en-US" sz="2400" i="0">
              <a:solidFill>
                <a:srgbClr val="000000"/>
              </a:solidFill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4F474-BDB0-AC0D-36EC-F555B16E2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78" y="1843999"/>
            <a:ext cx="5845798" cy="366128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7F52486-0ACD-70F8-D40F-7DACE2EE902B}"/>
              </a:ext>
            </a:extLst>
          </p:cNvPr>
          <p:cNvGraphicFramePr>
            <a:graphicFrameLocks noGrp="1"/>
          </p:cNvGraphicFramePr>
          <p:nvPr/>
        </p:nvGraphicFramePr>
        <p:xfrm>
          <a:off x="6612758" y="2154620"/>
          <a:ext cx="5405523" cy="35320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0177">
                  <a:extLst>
                    <a:ext uri="{9D8B030D-6E8A-4147-A177-3AD203B41FA5}">
                      <a16:colId xmlns:a16="http://schemas.microsoft.com/office/drawing/2014/main" val="894889872"/>
                    </a:ext>
                  </a:extLst>
                </a:gridCol>
                <a:gridCol w="3675346">
                  <a:extLst>
                    <a:ext uri="{9D8B030D-6E8A-4147-A177-3AD203B41FA5}">
                      <a16:colId xmlns:a16="http://schemas.microsoft.com/office/drawing/2014/main" val="1800748537"/>
                    </a:ext>
                  </a:extLst>
                </a:gridCol>
              </a:tblGrid>
              <a:tr h="1171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65-year-old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</a:rPr>
                        <a:t>3 / 4 no longer working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effectLst/>
                        </a:rPr>
                        <a:t>90% still drive 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4120057"/>
                  </a:ext>
                </a:extLst>
              </a:tr>
              <a:tr h="1171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75-year-old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19 / 20 no longer working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Half driving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</a:rPr>
                        <a:t>5% use a wheelchair 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32427"/>
                  </a:ext>
                </a:extLst>
              </a:tr>
              <a:tr h="11716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</a:rPr>
                        <a:t>85-year-old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All retired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>
                          <a:solidFill>
                            <a:srgbClr val="000000"/>
                          </a:solidFill>
                        </a:rPr>
                        <a:t>35% driving</a:t>
                      </a:r>
                      <a:endParaRPr lang="en-US" sz="2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61557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63527"/>
      </p:ext>
    </p:extLst>
  </p:cSld>
  <p:clrMapOvr>
    <a:masterClrMapping/>
  </p:clrMapOvr>
</p:sld>
</file>

<file path=ppt/theme/theme1.xml><?xml version="1.0" encoding="utf-8"?>
<a:theme xmlns:a="http://schemas.openxmlformats.org/drawingml/2006/main" name="2009_BCT_PPT_FINAL">
  <a:themeElements>
    <a:clrScheme name="BC Transit">
      <a:dk1>
        <a:srgbClr val="1C1C1C"/>
      </a:dk1>
      <a:lt1>
        <a:sysClr val="window" lastClr="FFFFFF"/>
      </a:lt1>
      <a:dk2>
        <a:srgbClr val="004A8D"/>
      </a:dk2>
      <a:lt2>
        <a:srgbClr val="FFFFFF"/>
      </a:lt2>
      <a:accent1>
        <a:srgbClr val="009FC2"/>
      </a:accent1>
      <a:accent2>
        <a:srgbClr val="4CB748"/>
      </a:accent2>
      <a:accent3>
        <a:srgbClr val="004A8D"/>
      </a:accent3>
      <a:accent4>
        <a:srgbClr val="F7931E"/>
      </a:accent4>
      <a:accent5>
        <a:srgbClr val="DA559B"/>
      </a:accent5>
      <a:accent6>
        <a:srgbClr val="E31937"/>
      </a:accent6>
      <a:hlink>
        <a:srgbClr val="009FC2"/>
      </a:hlink>
      <a:folHlink>
        <a:srgbClr val="4CB74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88C26F1766F943AE16F3E15395EDF8" ma:contentTypeVersion="18" ma:contentTypeDescription="Create a new document." ma:contentTypeScope="" ma:versionID="d52ae36b5848b7340ae5bb6953c1d7da">
  <xsd:schema xmlns:xsd="http://www.w3.org/2001/XMLSchema" xmlns:xs="http://www.w3.org/2001/XMLSchema" xmlns:p="http://schemas.microsoft.com/office/2006/metadata/properties" xmlns:ns2="e33b6f44-c849-4bc0-b3ab-4586e2d2bb81" xmlns:ns3="ec073a8e-45cc-48b4-958f-ae21297d659b" targetNamespace="http://schemas.microsoft.com/office/2006/metadata/properties" ma:root="true" ma:fieldsID="3743bbf027b48c034a2550fa2b169273" ns2:_="" ns3:_="">
    <xsd:import namespace="e33b6f44-c849-4bc0-b3ab-4586e2d2bb81"/>
    <xsd:import namespace="ec073a8e-45cc-48b4-958f-ae21297d65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b6f44-c849-4bc0-b3ab-4586e2d2b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6677ea5-5eb4-41c6-8d05-cd5a552f81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73a8e-45cc-48b4-958f-ae21297d65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79d47236-e76e-4145-9ae9-e536d729e8b0}" ma:internalName="TaxCatchAll" ma:showField="CatchAllData" ma:web="ec073a8e-45cc-48b4-958f-ae21297d65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3b6f44-c849-4bc0-b3ab-4586e2d2bb81">
      <Terms xmlns="http://schemas.microsoft.com/office/infopath/2007/PartnerControls"/>
    </lcf76f155ced4ddcb4097134ff3c332f>
    <TaxCatchAll xmlns="ec073a8e-45cc-48b4-958f-ae21297d659b" xsi:nil="true"/>
    <SharedWithUsers xmlns="ec073a8e-45cc-48b4-958f-ae21297d659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C80602-25CC-40EC-97CD-6B0AE87EABD3}">
  <ds:schemaRefs>
    <ds:schemaRef ds:uri="e33b6f44-c849-4bc0-b3ab-4586e2d2bb81"/>
    <ds:schemaRef ds:uri="ec073a8e-45cc-48b4-958f-ae21297d659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1E2F7A-E534-4B2B-A89F-F1E02B20ECA6}">
  <ds:schemaRefs>
    <ds:schemaRef ds:uri="e33b6f44-c849-4bc0-b3ab-4586e2d2bb81"/>
    <ds:schemaRef ds:uri="ec073a8e-45cc-48b4-958f-ae21297d659b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9D93203-68A1-49C0-B012-54B3144882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2016_BCT_PPT_FINAL</Template>
  <TotalTime>1</TotalTime>
  <Words>918</Words>
  <Application>Microsoft Office PowerPoint</Application>
  <PresentationFormat>Widescreen</PresentationFormat>
  <Paragraphs>179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LucidaGrande</vt:lpstr>
      <vt:lpstr>Wingdings</vt:lpstr>
      <vt:lpstr>Wingdings,Sans-Serif</vt:lpstr>
      <vt:lpstr>ヒラギノ角ゴ Pro W3</vt:lpstr>
      <vt:lpstr>2009_BCT_PPT_FINAL</vt:lpstr>
      <vt:lpstr>Seniors in Transit: Adapting to an Aging Population</vt:lpstr>
      <vt:lpstr>Agenda</vt:lpstr>
      <vt:lpstr>Who is BC Transit?</vt:lpstr>
      <vt:lpstr>BC Transit Partnership Model</vt:lpstr>
      <vt:lpstr>BC Transit Partnership Model</vt:lpstr>
      <vt:lpstr>BC Transit Partnership Model</vt:lpstr>
      <vt:lpstr>Why Seniors Matter in Transit Planning</vt:lpstr>
      <vt:lpstr>BC’s Aging Population</vt:lpstr>
      <vt:lpstr>Understanding Senior’s Travel Needs</vt:lpstr>
      <vt:lpstr> Key Challenges</vt:lpstr>
      <vt:lpstr>Transit Services</vt:lpstr>
      <vt:lpstr>handyDART</vt:lpstr>
      <vt:lpstr>Is handyDART the Solution?</vt:lpstr>
      <vt:lpstr>Is handyDART the Solution?</vt:lpstr>
      <vt:lpstr>Spotlight – Travel Training Program</vt:lpstr>
      <vt:lpstr>Being Senior’s Best Transportation Solution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handyDART Overview</dc:title>
  <dc:creator>Microsoft Office User</dc:creator>
  <cp:lastModifiedBy>Aung, Afzal</cp:lastModifiedBy>
  <cp:revision>2</cp:revision>
  <cp:lastPrinted>2017-04-05T18:11:26Z</cp:lastPrinted>
  <dcterms:created xsi:type="dcterms:W3CDTF">2017-04-05T15:32:52Z</dcterms:created>
  <dcterms:modified xsi:type="dcterms:W3CDTF">2025-07-02T23:13:45Z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0x010100DD88C26F1766F943AE16F3E15395EDF8</vt:lpwstr>
  </property>
  <property fmtid="{D5CDD505-2E9C-101B-9397-08002B2CF9AE}" pid="3" name="Order">
    <vt:r8>342700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